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5" r:id="rId2"/>
    <p:sldId id="308" r:id="rId3"/>
    <p:sldId id="309" r:id="rId4"/>
    <p:sldId id="317" r:id="rId5"/>
    <p:sldId id="310" r:id="rId6"/>
    <p:sldId id="311" r:id="rId7"/>
    <p:sldId id="313" r:id="rId8"/>
    <p:sldId id="312" r:id="rId9"/>
    <p:sldId id="315" r:id="rId10"/>
    <p:sldId id="316" r:id="rId11"/>
    <p:sldId id="314" r:id="rId12"/>
    <p:sldId id="347" r:id="rId13"/>
    <p:sldId id="348" r:id="rId14"/>
    <p:sldId id="340" r:id="rId15"/>
    <p:sldId id="329" r:id="rId16"/>
    <p:sldId id="290" r:id="rId17"/>
    <p:sldId id="285" r:id="rId18"/>
    <p:sldId id="292" r:id="rId19"/>
    <p:sldId id="268" r:id="rId20"/>
    <p:sldId id="341" r:id="rId21"/>
    <p:sldId id="330" r:id="rId22"/>
    <p:sldId id="333" r:id="rId23"/>
    <p:sldId id="331" r:id="rId24"/>
    <p:sldId id="256" r:id="rId25"/>
    <p:sldId id="263" r:id="rId26"/>
    <p:sldId id="334" r:id="rId27"/>
    <p:sldId id="336" r:id="rId28"/>
    <p:sldId id="338" r:id="rId29"/>
    <p:sldId id="339" r:id="rId30"/>
    <p:sldId id="344" r:id="rId31"/>
    <p:sldId id="346" r:id="rId32"/>
    <p:sldId id="345" r:id="rId33"/>
    <p:sldId id="267" r:id="rId34"/>
    <p:sldId id="270" r:id="rId35"/>
    <p:sldId id="272" r:id="rId36"/>
    <p:sldId id="273" r:id="rId37"/>
    <p:sldId id="274" r:id="rId38"/>
    <p:sldId id="264" r:id="rId39"/>
    <p:sldId id="280" r:id="rId40"/>
    <p:sldId id="257" r:id="rId41"/>
    <p:sldId id="342" r:id="rId42"/>
    <p:sldId id="343" r:id="rId43"/>
    <p:sldId id="294" r:id="rId44"/>
    <p:sldId id="284" r:id="rId45"/>
    <p:sldId id="302" r:id="rId46"/>
    <p:sldId id="301" r:id="rId47"/>
    <p:sldId id="278" r:id="rId48"/>
    <p:sldId id="303" r:id="rId49"/>
    <p:sldId id="307" r:id="rId50"/>
    <p:sldId id="298" r:id="rId51"/>
    <p:sldId id="300" r:id="rId52"/>
    <p:sldId id="297" r:id="rId53"/>
    <p:sldId id="299" r:id="rId54"/>
    <p:sldId id="276" r:id="rId55"/>
    <p:sldId id="277" r:id="rId56"/>
    <p:sldId id="327" r:id="rId57"/>
    <p:sldId id="328" r:id="rId58"/>
    <p:sldId id="332" r:id="rId59"/>
    <p:sldId id="321" r:id="rId60"/>
    <p:sldId id="322" r:id="rId61"/>
    <p:sldId id="323" r:id="rId62"/>
    <p:sldId id="324" r:id="rId63"/>
    <p:sldId id="286" r:id="rId64"/>
    <p:sldId id="287" r:id="rId65"/>
    <p:sldId id="325" r:id="rId66"/>
    <p:sldId id="288" r:id="rId67"/>
    <p:sldId id="306" r:id="rId68"/>
    <p:sldId id="318" r:id="rId69"/>
    <p:sldId id="326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61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8966D-505B-4A1F-89C3-5FA051DBB788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D014B-2680-41EC-817F-437687A56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50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8966D-505B-4A1F-89C3-5FA051DBB788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D014B-2680-41EC-817F-437687A56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09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8966D-505B-4A1F-89C3-5FA051DBB788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D014B-2680-41EC-817F-437687A56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18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8966D-505B-4A1F-89C3-5FA051DBB788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D014B-2680-41EC-817F-437687A56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19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8966D-505B-4A1F-89C3-5FA051DBB788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D014B-2680-41EC-817F-437687A56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8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8966D-505B-4A1F-89C3-5FA051DBB788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D014B-2680-41EC-817F-437687A56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8966D-505B-4A1F-89C3-5FA051DBB788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D014B-2680-41EC-817F-437687A56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38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8966D-505B-4A1F-89C3-5FA051DBB788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D014B-2680-41EC-817F-437687A56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67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8966D-505B-4A1F-89C3-5FA051DBB788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D014B-2680-41EC-817F-437687A56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64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8966D-505B-4A1F-89C3-5FA051DBB788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D014B-2680-41EC-817F-437687A56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94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8966D-505B-4A1F-89C3-5FA051DBB788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D014B-2680-41EC-817F-437687A56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3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8966D-505B-4A1F-89C3-5FA051DBB788}" type="datetimeFigureOut">
              <a:rPr lang="en-US" smtClean="0"/>
              <a:t>4/21/2015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D014B-2680-41EC-817F-437687A56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69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ulirotta/cascade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deniseleeyohn.com/wp-content/uploads/2011/10/thinker_on_toil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134" y="198437"/>
            <a:ext cx="5719446" cy="64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deniseleeyohn.com/wp-content/uploads/2011/10/thinker_on_toil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134" y="198437"/>
            <a:ext cx="5719446" cy="64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067229" y="1022711"/>
            <a:ext cx="12218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</a:rPr>
              <a:t>Java!</a:t>
            </a:r>
          </a:p>
          <a:p>
            <a:r>
              <a:rPr lang="en-US" sz="4000" strike="sngStrike" dirty="0" smtClean="0">
                <a:solidFill>
                  <a:srgbClr val="FF0000"/>
                </a:solidFill>
              </a:rPr>
              <a:t>RX?</a:t>
            </a:r>
            <a:endParaRPr lang="en-US" sz="4000" strike="sngStrik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46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deniseleeyohn.com/wp-content/uploads/2011/10/thinker_on_toil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134" y="198437"/>
            <a:ext cx="5719446" cy="64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304020" y="198437"/>
            <a:ext cx="264912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</a:rPr>
              <a:t>Java!</a:t>
            </a:r>
          </a:p>
          <a:p>
            <a:r>
              <a:rPr lang="en-US" sz="4000" dirty="0" smtClean="0">
                <a:solidFill>
                  <a:srgbClr val="00B050"/>
                </a:solidFill>
              </a:rPr>
              <a:t>Functional</a:t>
            </a:r>
          </a:p>
          <a:p>
            <a:r>
              <a:rPr lang="en-US" sz="4000" dirty="0" smtClean="0">
                <a:solidFill>
                  <a:srgbClr val="00B050"/>
                </a:solidFill>
              </a:rPr>
              <a:t>Reactive</a:t>
            </a:r>
          </a:p>
          <a:p>
            <a:r>
              <a:rPr lang="en-US" sz="4000" dirty="0" smtClean="0">
                <a:solidFill>
                  <a:srgbClr val="00B050"/>
                </a:solidFill>
              </a:rPr>
              <a:t>Lambdas</a:t>
            </a:r>
          </a:p>
          <a:p>
            <a:r>
              <a:rPr lang="en-US" sz="4000" dirty="0" err="1" smtClean="0">
                <a:solidFill>
                  <a:srgbClr val="00B050"/>
                </a:solidFill>
              </a:rPr>
              <a:t>Async</a:t>
            </a:r>
            <a:endParaRPr lang="en-US" sz="4000" dirty="0" smtClean="0">
              <a:solidFill>
                <a:srgbClr val="00B050"/>
              </a:solidFill>
            </a:endParaRPr>
          </a:p>
          <a:p>
            <a:r>
              <a:rPr lang="en-US" sz="4000" dirty="0" smtClean="0">
                <a:solidFill>
                  <a:srgbClr val="00B050"/>
                </a:solidFill>
              </a:rPr>
              <a:t>Transparent</a:t>
            </a:r>
          </a:p>
          <a:p>
            <a:r>
              <a:rPr lang="en-US" sz="4000" dirty="0" smtClean="0">
                <a:solidFill>
                  <a:srgbClr val="00B050"/>
                </a:solidFill>
              </a:rPr>
              <a:t>Performance</a:t>
            </a:r>
          </a:p>
          <a:p>
            <a:endParaRPr lang="en-US" sz="4000" dirty="0">
              <a:solidFill>
                <a:srgbClr val="00B050"/>
              </a:solidFill>
            </a:endParaRPr>
          </a:p>
          <a:p>
            <a:r>
              <a:rPr lang="en-US" sz="4000" dirty="0" smtClean="0">
                <a:solidFill>
                  <a:srgbClr val="00B050"/>
                </a:solidFill>
              </a:rPr>
              <a:t>-&gt; All new,</a:t>
            </a:r>
          </a:p>
          <a:p>
            <a:r>
              <a:rPr lang="en-US" sz="4000" dirty="0" smtClean="0">
                <a:solidFill>
                  <a:srgbClr val="00B050"/>
                </a:solidFill>
              </a:rPr>
              <a:t>better</a:t>
            </a:r>
          </a:p>
          <a:p>
            <a:r>
              <a:rPr lang="en-US" sz="4000" dirty="0" smtClean="0">
                <a:solidFill>
                  <a:srgbClr val="00B050"/>
                </a:solidFill>
              </a:rPr>
              <a:t>Tantalum</a:t>
            </a:r>
          </a:p>
        </p:txBody>
      </p:sp>
    </p:spTree>
    <p:extLst>
      <p:ext uri="{BB962C8B-B14F-4D97-AF65-F5344CB8AC3E}">
        <p14:creationId xmlns:p14="http://schemas.microsoft.com/office/powerpoint/2010/main" val="32510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Performance Psychology: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increase developer </a:t>
            </a:r>
            <a:r>
              <a:rPr lang="en-US" dirty="0" smtClean="0"/>
              <a:t>performance..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Decrease Code Errors</a:t>
            </a:r>
          </a:p>
          <a:p>
            <a:pPr lvl="1"/>
            <a:r>
              <a:rPr lang="en-US" dirty="0" smtClean="0"/>
              <a:t>Fail fast</a:t>
            </a:r>
          </a:p>
          <a:p>
            <a:pPr lvl="1"/>
            <a:r>
              <a:rPr lang="en-US" dirty="0" smtClean="0"/>
              <a:t>Explicit threading at object creation, not invocation</a:t>
            </a:r>
          </a:p>
          <a:p>
            <a:pPr lvl="1"/>
            <a:r>
              <a:rPr lang="en-US" dirty="0" smtClean="0"/>
              <a:t>Pure function trees</a:t>
            </a:r>
          </a:p>
          <a:p>
            <a:pPr lvl="2"/>
            <a:r>
              <a:rPr lang="en-US" dirty="0" smtClean="0"/>
              <a:t>Only leaf nodes have side effects</a:t>
            </a:r>
          </a:p>
          <a:p>
            <a:r>
              <a:rPr lang="en-US" dirty="0" smtClean="0"/>
              <a:t>Decrease Tangential Work</a:t>
            </a:r>
          </a:p>
          <a:p>
            <a:pPr lvl="1"/>
            <a:r>
              <a:rPr lang="en-US" dirty="0"/>
              <a:t>Minimize boilerplate</a:t>
            </a:r>
          </a:p>
          <a:p>
            <a:pPr lvl="1"/>
            <a:r>
              <a:rPr lang="en-US" dirty="0" smtClean="0"/>
              <a:t>Provide in-flow system testing</a:t>
            </a:r>
          </a:p>
          <a:p>
            <a:pPr lvl="1"/>
            <a:r>
              <a:rPr lang="en-US" dirty="0" smtClean="0"/>
              <a:t>Focus on algorithm, not plumbing</a:t>
            </a:r>
          </a:p>
          <a:p>
            <a:pPr lvl="2"/>
            <a:r>
              <a:rPr lang="en-US" dirty="0" smtClean="0"/>
              <a:t>Concurrent reactive data structures</a:t>
            </a:r>
          </a:p>
          <a:p>
            <a:pPr lvl="2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Increase Code Insight</a:t>
            </a:r>
          </a:p>
          <a:p>
            <a:pPr lvl="1"/>
            <a:r>
              <a:rPr lang="en-US" dirty="0" smtClean="0"/>
              <a:t>Distributed algorithm transparency</a:t>
            </a:r>
          </a:p>
          <a:p>
            <a:pPr lvl="1"/>
            <a:r>
              <a:rPr lang="en-US" dirty="0" smtClean="0"/>
              <a:t>Explicit pre-conditions</a:t>
            </a:r>
          </a:p>
          <a:p>
            <a:pPr lvl="1"/>
            <a:r>
              <a:rPr lang="en-US" dirty="0" smtClean="0"/>
              <a:t>Show and annotate the origin in _your_ code of any messages</a:t>
            </a:r>
          </a:p>
          <a:p>
            <a:pPr lvl="1"/>
            <a:r>
              <a:rPr lang="en-US" dirty="0" smtClean="0"/>
              <a:t>Flat lambda-passing for less hierarchy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773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Performance Information Logistics: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increase </a:t>
            </a:r>
            <a:r>
              <a:rPr lang="en-US" dirty="0" smtClean="0"/>
              <a:t>runtime performance..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Decrease Work In Progress (WIP)</a:t>
            </a:r>
          </a:p>
          <a:p>
            <a:pPr lvl="1"/>
            <a:r>
              <a:rPr lang="en-US" dirty="0" smtClean="0"/>
              <a:t>WIP = Partially finished goods</a:t>
            </a:r>
          </a:p>
          <a:p>
            <a:pPr lvl="1"/>
            <a:r>
              <a:rPr lang="en-US" dirty="0" smtClean="0"/>
              <a:t>Depth-first task tree traversal</a:t>
            </a:r>
          </a:p>
          <a:p>
            <a:pPr lvl="1"/>
            <a:r>
              <a:rPr lang="en-US" dirty="0" smtClean="0"/>
              <a:t>Path-independent optimization of convergence on eventually consistent end state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Increase resource utilization rate</a:t>
            </a:r>
          </a:p>
          <a:p>
            <a:pPr lvl="1"/>
            <a:r>
              <a:rPr lang="en-US" dirty="0" smtClean="0"/>
              <a:t>Eliminate blocking using explicit dependency chains</a:t>
            </a:r>
          </a:p>
          <a:p>
            <a:pPr lvl="1"/>
            <a:r>
              <a:rPr lang="en-US" dirty="0" smtClean="0"/>
              <a:t>Tuned thread pools for</a:t>
            </a:r>
          </a:p>
          <a:p>
            <a:pPr lvl="2"/>
            <a:r>
              <a:rPr lang="en-US" dirty="0" smtClean="0"/>
              <a:t>Common work backlog</a:t>
            </a:r>
          </a:p>
          <a:p>
            <a:pPr lvl="2"/>
            <a:r>
              <a:rPr lang="en-US" dirty="0" smtClean="0"/>
              <a:t>Optimal concurrency</a:t>
            </a:r>
          </a:p>
          <a:p>
            <a:pPr lvl="2"/>
            <a:r>
              <a:rPr lang="en-US" dirty="0" smtClean="0"/>
              <a:t>Minimum peak memory load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64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35" y="0"/>
            <a:ext cx="38576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26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5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owerhouseplumber.com/wp-content/uploads/2012/10/toilet-ins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35" y="0"/>
            <a:ext cx="7620000" cy="675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97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newcontent.westmarine.com/content/images/catalog/full/458619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496" y="2807207"/>
            <a:ext cx="3636137" cy="363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quartbm.com/plumbing/Toilet/SW-01S%20Siphonic%20Close-Coupled%20Toilet%20Draw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539" y="2807207"/>
            <a:ext cx="3173857" cy="327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33681"/>
            <a:ext cx="5306568" cy="1325563"/>
          </a:xfrm>
        </p:spPr>
        <p:txBody>
          <a:bodyPr/>
          <a:lstStyle/>
          <a:p>
            <a:r>
              <a:rPr lang="en-US" dirty="0" smtClean="0"/>
              <a:t>Kit 1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425184" y="233681"/>
            <a:ext cx="530656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Kit 2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356995"/>
            <a:ext cx="5769864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Connect plumbing for each use</a:t>
            </a:r>
          </a:p>
          <a:p>
            <a:r>
              <a:rPr lang="en-US" dirty="0" smtClean="0"/>
              <a:t>Disconnect and clean after each use</a:t>
            </a:r>
          </a:p>
          <a:p>
            <a:r>
              <a:rPr lang="en-US" dirty="0" smtClean="0"/>
              <a:t>Everyone uses it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25184" y="1356995"/>
            <a:ext cx="60106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Assembled: one step install</a:t>
            </a:r>
          </a:p>
          <a:p>
            <a:r>
              <a:rPr lang="en-US" dirty="0" smtClean="0"/>
              <a:t>Self-cleaning</a:t>
            </a:r>
          </a:p>
          <a:p>
            <a:r>
              <a:rPr lang="en-US" dirty="0" smtClean="0"/>
              <a:t>Experimental, open to improvement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35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bna-art.s3.amazonaws.com/www.bootsnall.com/articles/wp-content/uploads/2009/02/train-toil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470" y="1439290"/>
            <a:ext cx="6903593" cy="517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23672" y="113727"/>
            <a:ext cx="10878312" cy="1325563"/>
          </a:xfrm>
        </p:spPr>
        <p:txBody>
          <a:bodyPr/>
          <a:lstStyle/>
          <a:p>
            <a:r>
              <a:rPr lang="en-US" dirty="0" smtClean="0"/>
              <a:t>What you really want: zero </a:t>
            </a:r>
            <a:r>
              <a:rPr lang="en-US" dirty="0" err="1" smtClean="0"/>
              <a:t>config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Kit 3 “works like a train toilet”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4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Cargo Cult Development</a:t>
            </a:r>
            <a:endParaRPr lang="en-US" dirty="0"/>
          </a:p>
        </p:txBody>
      </p:sp>
      <p:pic>
        <p:nvPicPr>
          <p:cNvPr id="5122" name="Picture 2" descr="http://upload.wikimedia.org/wikipedia/commons/c/cf/A-10_Thunderbolt_II_In-flight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3749" y="0"/>
            <a:ext cx="13176887" cy="708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450592" y="6096000"/>
            <a:ext cx="9875520" cy="879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Are you driven to make rugged and reliable machines?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14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1" r="-44721"/>
          <a:stretch/>
        </p:blipFill>
        <p:spPr>
          <a:xfrm>
            <a:off x="369452" y="-844531"/>
            <a:ext cx="21968696" cy="9812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.. or Cargo Cult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85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deniseleeyohn.com/wp-content/uploads/2011/10/thinker_on_toil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134" y="198437"/>
            <a:ext cx="5719446" cy="64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28700" y="822960"/>
            <a:ext cx="1853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</a:rPr>
              <a:t>Pretoria</a:t>
            </a:r>
            <a:endParaRPr lang="en-US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41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1" r="-44721"/>
          <a:stretch/>
        </p:blipFill>
        <p:spPr>
          <a:xfrm>
            <a:off x="369452" y="-844531"/>
            <a:ext cx="21968696" cy="9812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.. or Cargo Cult Development</a:t>
            </a:r>
            <a:endParaRPr lang="en-US" dirty="0"/>
          </a:p>
        </p:txBody>
      </p:sp>
      <p:pic>
        <p:nvPicPr>
          <p:cNvPr id="1026" name="Picture 2" descr="http://2.bp.blogspot.com/-1lsXAuaZ5Cs/VLi5g8nQTmI/AAAAAAAACEs/KZdJRzgVP9Q/s1600/javascript-logo-p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61" y="3598985"/>
            <a:ext cx="732570" cy="73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47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800" dirty="0" smtClean="0"/>
              <a:t>“You </a:t>
            </a:r>
            <a:r>
              <a:rPr lang="en-IE" sz="4800" dirty="0"/>
              <a:t>cannot make a man by standing a sheep on its hind legs. But by standing a flock of sheep in that position you can make a crowd of men</a:t>
            </a:r>
            <a:r>
              <a:rPr lang="en-IE" sz="4800" dirty="0" smtClean="0"/>
              <a:t>.”</a:t>
            </a:r>
            <a:endParaRPr lang="en-US" sz="4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-Max Beerbohm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16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800" dirty="0" smtClean="0"/>
              <a:t>“You </a:t>
            </a:r>
            <a:r>
              <a:rPr lang="en-IE" sz="4800" dirty="0"/>
              <a:t>cannot make a man by standing a sheep on its hind legs. But by standing a flock of sheep in that position you can make a crowd of men</a:t>
            </a:r>
            <a:r>
              <a:rPr lang="en-IE" sz="4800" dirty="0" smtClean="0"/>
              <a:t>.”</a:t>
            </a:r>
            <a:endParaRPr lang="en-US" sz="4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-Max Beerbohm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023110" y="5627985"/>
            <a:ext cx="8781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-&gt; Typical open source library that throws useless stack dumps at you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34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metrouk2.files.wordpress.com/2011/09/article-1317110784307-0e17055200000578-29167_466x3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69835"/>
            <a:ext cx="12192000" cy="811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1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6486" y="1122363"/>
            <a:ext cx="9144000" cy="2387600"/>
          </a:xfrm>
        </p:spPr>
        <p:txBody>
          <a:bodyPr/>
          <a:lstStyle/>
          <a:p>
            <a:r>
              <a:rPr lang="en-US" dirty="0" smtClean="0"/>
              <a:t>Reactive Cascade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6486" y="3602038"/>
            <a:ext cx="9144000" cy="1655762"/>
          </a:xfrm>
        </p:spPr>
        <p:txBody>
          <a:bodyPr/>
          <a:lstStyle/>
          <a:p>
            <a:r>
              <a:rPr lang="en-US" dirty="0" smtClean="0"/>
              <a:t>Q: Ask Why</a:t>
            </a:r>
          </a:p>
          <a:p>
            <a:r>
              <a:rPr lang="en-US" dirty="0" smtClean="0"/>
              <a:t>A: Quickly develop reliable, high performance Android apps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0528" y="0"/>
            <a:ext cx="4554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8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131" y="-258401"/>
            <a:ext cx="4866322" cy="3533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8549"/>
            <a:ext cx="10515600" cy="1325563"/>
          </a:xfrm>
        </p:spPr>
        <p:txBody>
          <a:bodyPr/>
          <a:lstStyle/>
          <a:p>
            <a:r>
              <a:rPr lang="en-US" dirty="0" smtClean="0"/>
              <a:t>The driver: Great 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(skip interface designer blah </a:t>
            </a:r>
            <a:r>
              <a:rPr lang="en-US" dirty="0" err="1" smtClean="0"/>
              <a:t>blah</a:t>
            </a:r>
            <a:r>
              <a:rPr lang="en-US" dirty="0" smtClean="0"/>
              <a:t> here)</a:t>
            </a:r>
          </a:p>
          <a:p>
            <a:endParaRPr lang="en-US" dirty="0" smtClean="0"/>
          </a:p>
          <a:p>
            <a:r>
              <a:rPr lang="en-US" dirty="0" smtClean="0"/>
              <a:t>Developer: </a:t>
            </a:r>
            <a:r>
              <a:rPr lang="en-US" b="1" dirty="0" smtClean="0">
                <a:solidFill>
                  <a:srgbClr val="FF0000"/>
                </a:solidFill>
              </a:rPr>
              <a:t>architecture details -&gt;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Speed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Trust contract with the user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Implicitly non-blocking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Deeply event driven</a:t>
            </a:r>
          </a:p>
        </p:txBody>
      </p:sp>
    </p:spTree>
    <p:extLst>
      <p:ext uri="{BB962C8B-B14F-4D97-AF65-F5344CB8AC3E}">
        <p14:creationId xmlns:p14="http://schemas.microsoft.com/office/powerpoint/2010/main" val="247623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131" y="-258401"/>
            <a:ext cx="4866322" cy="3533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8549"/>
            <a:ext cx="10515600" cy="1325563"/>
          </a:xfrm>
        </p:spPr>
        <p:txBody>
          <a:bodyPr/>
          <a:lstStyle/>
          <a:p>
            <a:r>
              <a:rPr lang="en-US" dirty="0" smtClean="0"/>
              <a:t>The driver: Great 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8325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Developer: </a:t>
            </a:r>
            <a:r>
              <a:rPr lang="en-US" b="1" dirty="0" smtClean="0">
                <a:solidFill>
                  <a:srgbClr val="FF0000"/>
                </a:solidFill>
              </a:rPr>
              <a:t>architecture details -&gt;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Speed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- start time, close time, persistent initial display state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- subjective speed (UI) prioritization, bend time and space, throttle peak contention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- after the visible: high core throughput decreases user-perceptible delays, power use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Trust contract with the user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Implicitly non-blocking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Deeply event driven</a:t>
            </a:r>
          </a:p>
        </p:txBody>
      </p:sp>
    </p:spTree>
    <p:extLst>
      <p:ext uri="{BB962C8B-B14F-4D97-AF65-F5344CB8AC3E}">
        <p14:creationId xmlns:p14="http://schemas.microsoft.com/office/powerpoint/2010/main" val="422026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131" y="-258401"/>
            <a:ext cx="4866322" cy="3533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8549"/>
            <a:ext cx="10515600" cy="1325563"/>
          </a:xfrm>
        </p:spPr>
        <p:txBody>
          <a:bodyPr/>
          <a:lstStyle/>
          <a:p>
            <a:r>
              <a:rPr lang="en-US" dirty="0" smtClean="0"/>
              <a:t>The driver: Great 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Developer: </a:t>
            </a:r>
            <a:r>
              <a:rPr lang="en-US" b="1" dirty="0" smtClean="0">
                <a:solidFill>
                  <a:srgbClr val="FF0000"/>
                </a:solidFill>
              </a:rPr>
              <a:t>architecture details -&gt;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Speed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Trust contract with the user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- contract: demons in your phone accept a task. And always do it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- orderly behavior when things go wrong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Implicitly non-blocking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Deeply event driven</a:t>
            </a:r>
          </a:p>
        </p:txBody>
      </p:sp>
    </p:spTree>
    <p:extLst>
      <p:ext uri="{BB962C8B-B14F-4D97-AF65-F5344CB8AC3E}">
        <p14:creationId xmlns:p14="http://schemas.microsoft.com/office/powerpoint/2010/main" val="145524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131" y="-258401"/>
            <a:ext cx="4866322" cy="3533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8549"/>
            <a:ext cx="10515600" cy="1325563"/>
          </a:xfrm>
        </p:spPr>
        <p:txBody>
          <a:bodyPr/>
          <a:lstStyle/>
          <a:p>
            <a:r>
              <a:rPr lang="en-US" dirty="0" smtClean="0"/>
              <a:t>The driver: Great 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Developer: </a:t>
            </a:r>
            <a:r>
              <a:rPr lang="en-US" b="1" dirty="0" smtClean="0">
                <a:solidFill>
                  <a:srgbClr val="FF0000"/>
                </a:solidFill>
              </a:rPr>
              <a:t>architecture details -&gt;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Speed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Trust contract with the user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Implicitly non-blocking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- There is a correct thread for everything, and no more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how are you bound? CPU, flash read, flash write, network (dynamic concurrency by available bandwidth)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- Minimal resource usage (concurrent memory use window, concurrent peak, write behind of needed)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Deeply event driven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65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131" y="-246971"/>
            <a:ext cx="4866322" cy="3533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8549"/>
            <a:ext cx="10515600" cy="1325563"/>
          </a:xfrm>
        </p:spPr>
        <p:txBody>
          <a:bodyPr/>
          <a:lstStyle/>
          <a:p>
            <a:r>
              <a:rPr lang="en-US" dirty="0" smtClean="0"/>
              <a:t>The driver: Great 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Developer: </a:t>
            </a:r>
            <a:r>
              <a:rPr lang="en-US" b="1" dirty="0" smtClean="0">
                <a:solidFill>
                  <a:srgbClr val="FF0000"/>
                </a:solidFill>
              </a:rPr>
              <a:t>architecture details -&gt;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Speed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Trust contract with the user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Implicitly non-blocking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Deeply event driven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- minimal timer loops, throttling and back pressure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- do things I can see first, the reset whenever (</a:t>
            </a:r>
            <a:r>
              <a:rPr lang="en-US" dirty="0" err="1" smtClean="0"/>
              <a:t>async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deniseleeyohn.com/wp-content/uploads/2011/10/thinker_on_toil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134" y="198437"/>
            <a:ext cx="5719446" cy="64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82980" y="1908810"/>
            <a:ext cx="2111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</a:rPr>
              <a:t>Tantalum</a:t>
            </a:r>
            <a:endParaRPr lang="en-US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94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131" y="-258401"/>
            <a:ext cx="4866322" cy="3533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217" y="1655432"/>
            <a:ext cx="4162425" cy="16192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28549"/>
            <a:ext cx="10515600" cy="1325563"/>
          </a:xfrm>
        </p:spPr>
        <p:txBody>
          <a:bodyPr/>
          <a:lstStyle/>
          <a:p>
            <a:r>
              <a:rPr lang="en-US" dirty="0" smtClean="0"/>
              <a:t>Great UX?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665" y="2122157"/>
            <a:ext cx="3981450" cy="10287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83907" y="361758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Publish PDF -&gt;</a:t>
            </a:r>
          </a:p>
          <a:p>
            <a:pPr lvl="1"/>
            <a:r>
              <a:rPr lang="en-US" dirty="0" smtClean="0"/>
              <a:t>Create PDF is fast</a:t>
            </a:r>
          </a:p>
          <a:p>
            <a:pPr lvl="1"/>
            <a:r>
              <a:rPr lang="en-US" dirty="0" smtClean="0"/>
              <a:t>But you can’t do anything until the net upload finishes (slowly)</a:t>
            </a:r>
          </a:p>
          <a:p>
            <a:pPr lvl="1"/>
            <a:r>
              <a:rPr lang="en-US" dirty="0" smtClean="0"/>
              <a:t>It then opens a _new_ copy of a webpage (every time, no choice)</a:t>
            </a:r>
          </a:p>
          <a:p>
            <a:pPr lvl="2"/>
            <a:r>
              <a:rPr lang="en-US" dirty="0" smtClean="0"/>
              <a:t>That forwards</a:t>
            </a:r>
          </a:p>
          <a:p>
            <a:pPr lvl="2"/>
            <a:r>
              <a:rPr lang="en-US" dirty="0" smtClean="0"/>
              <a:t>That forwards</a:t>
            </a:r>
          </a:p>
          <a:p>
            <a:pPr lvl="2"/>
            <a:r>
              <a:rPr lang="en-US" dirty="0" smtClean="0"/>
              <a:t>That _downloads_ and shows an web copy of the PDF I published</a:t>
            </a:r>
          </a:p>
          <a:p>
            <a:pPr lvl="2"/>
            <a:r>
              <a:rPr lang="en-US" dirty="0" smtClean="0"/>
              <a:t>That I do not want. I’m just exporting a PDF to my hard drive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73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58"/>
          <a:stretch/>
        </p:blipFill>
        <p:spPr>
          <a:xfrm>
            <a:off x="2560320" y="-250214"/>
            <a:ext cx="7247615" cy="73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5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70" y="-2321377"/>
            <a:ext cx="12239170" cy="917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6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8016"/>
            <a:ext cx="12192000" cy="81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2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8016"/>
            <a:ext cx="12192000" cy="81260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35086" y="4278086"/>
            <a:ext cx="803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</a:rPr>
              <a:t>UI</a:t>
            </a:r>
            <a:endParaRPr lang="en-US" sz="5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62996" y="4278086"/>
            <a:ext cx="2701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</a:rPr>
              <a:t>WORKER</a:t>
            </a:r>
            <a:endParaRPr lang="en-US" sz="5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5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8016"/>
            <a:ext cx="12192000" cy="81260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26775" y="4278086"/>
            <a:ext cx="3308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</a:rPr>
              <a:t>NET WRITE</a:t>
            </a:r>
            <a:endParaRPr lang="en-US" sz="5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62996" y="4278086"/>
            <a:ext cx="3000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</a:rPr>
              <a:t>NET READ</a:t>
            </a:r>
            <a:endParaRPr lang="en-US" sz="5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33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8016"/>
            <a:ext cx="12192000" cy="81260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67546" y="4278086"/>
            <a:ext cx="3943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</a:rPr>
              <a:t>FLASH WRITE</a:t>
            </a:r>
            <a:endParaRPr lang="en-US" sz="5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51367" y="4278086"/>
            <a:ext cx="36349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accent1">
                    <a:lumMod val="50000"/>
                  </a:schemeClr>
                </a:solidFill>
              </a:rPr>
              <a:t>FLASH READ</a:t>
            </a:r>
            <a:endParaRPr lang="en-US" sz="5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74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Great Developer Experience (DX)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Self-validating objects catch and help solve common errors early</a:t>
            </a:r>
          </a:p>
          <a:p>
            <a:r>
              <a:rPr lang="en-US" dirty="0" smtClean="0"/>
              <a:t>Optimal concurrency is automatic</a:t>
            </a:r>
          </a:p>
          <a:p>
            <a:pPr lvl="1"/>
            <a:r>
              <a:rPr lang="en-US" dirty="0" smtClean="0"/>
              <a:t>Strong threading model driven by the _creator_ of a object, not the _caller_</a:t>
            </a:r>
          </a:p>
          <a:p>
            <a:r>
              <a:rPr lang="en-US" dirty="0" smtClean="0"/>
              <a:t>Errors are handled sequentially like other functional and reactive chains</a:t>
            </a:r>
          </a:p>
          <a:p>
            <a:r>
              <a:rPr lang="en-US" dirty="0"/>
              <a:t>Zero </a:t>
            </a:r>
            <a:r>
              <a:rPr lang="en-US" dirty="0" err="1" smtClean="0"/>
              <a:t>config</a:t>
            </a:r>
            <a:r>
              <a:rPr lang="en-US" dirty="0" smtClean="0"/>
              <a:t> and near zero boilerplate</a:t>
            </a:r>
            <a:endParaRPr lang="en-US" dirty="0"/>
          </a:p>
          <a:p>
            <a:r>
              <a:rPr lang="en-US" dirty="0" smtClean="0"/>
              <a:t>Your properly threaded algorithm show clearly </a:t>
            </a:r>
            <a:r>
              <a:rPr lang="en-US" dirty="0"/>
              <a:t>in one </a:t>
            </a:r>
            <a:r>
              <a:rPr lang="en-US" dirty="0" smtClean="0"/>
              <a:t>place</a:t>
            </a:r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defaults are deeply replicable</a:t>
            </a:r>
          </a:p>
          <a:p>
            <a:r>
              <a:rPr lang="en-US" dirty="0" smtClean="0"/>
              <a:t>Aquarium transparency means you know what is going on</a:t>
            </a:r>
            <a:endParaRPr lang="en-US" dirty="0"/>
          </a:p>
          <a:p>
            <a:pPr lvl="1"/>
            <a:r>
              <a:rPr lang="en-US" dirty="0" smtClean="0"/>
              <a:t>Lambdas: all </a:t>
            </a:r>
            <a:r>
              <a:rPr lang="en-US" dirty="0"/>
              <a:t>code for a sequence of operations is visible in one </a:t>
            </a:r>
            <a:r>
              <a:rPr lang="en-US" dirty="0" smtClean="0"/>
              <a:t>place</a:t>
            </a:r>
          </a:p>
          <a:p>
            <a:pPr lvl="1"/>
            <a:r>
              <a:rPr lang="en-US" dirty="0" smtClean="0"/>
              <a:t>Warnings and errors tell you what you probably need to do</a:t>
            </a:r>
          </a:p>
          <a:p>
            <a:pPr lvl="1"/>
            <a:r>
              <a:rPr lang="en-US" dirty="0" smtClean="0"/>
              <a:t>Warning and error provide a convenient link to the _most likely cause_ of the error, not just a cryptic result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5586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Cascade is Functional </a:t>
            </a:r>
            <a:r>
              <a:rPr lang="en-US" dirty="0" smtClean="0">
                <a:solidFill>
                  <a:srgbClr val="FF0000"/>
                </a:solidFill>
              </a:rPr>
              <a:t>and</a:t>
            </a:r>
            <a:r>
              <a:rPr lang="en-US" dirty="0" smtClean="0"/>
              <a:t> Reactive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98714" y="2515961"/>
            <a:ext cx="5398861" cy="368458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Fire once -&gt; immutable</a:t>
            </a:r>
          </a:p>
          <a:p>
            <a:r>
              <a:rPr lang="en-US" dirty="0" smtClean="0"/>
              <a:t>Strongly typed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.then()</a:t>
            </a:r>
            <a:r>
              <a:rPr lang="en-US" dirty="0" smtClean="0"/>
              <a:t> chains</a:t>
            </a:r>
          </a:p>
          <a:p>
            <a:r>
              <a:rPr lang="el-GR" b="1" dirty="0"/>
              <a:t>Λ</a:t>
            </a:r>
            <a:r>
              <a:rPr lang="en-US" dirty="0" smtClean="0"/>
              <a:t>-friendly functional </a:t>
            </a:r>
            <a:r>
              <a:rPr lang="en-US" dirty="0" err="1" smtClean="0"/>
              <a:t>interfaces.then</a:t>
            </a:r>
            <a:r>
              <a:rPr lang="en-US" dirty="0" smtClean="0"/>
              <a:t>() to compose a chain</a:t>
            </a:r>
          </a:p>
          <a:p>
            <a:pPr marL="457200" lvl="1" indent="0">
              <a:buNone/>
            </a:pPr>
            <a:r>
              <a:rPr lang="en-US" dirty="0" smtClean="0"/>
              <a:t>-&gt; immutable value object (VO) after .fork() and successful run</a:t>
            </a:r>
          </a:p>
          <a:p>
            <a:pPr marL="457200" lvl="1" indent="0">
              <a:buNone/>
            </a:pPr>
            <a:r>
              <a:rPr lang="en-US" dirty="0" smtClean="0"/>
              <a:t>.cancel() or exception -&gt; immutable</a:t>
            </a:r>
          </a:p>
          <a:p>
            <a:r>
              <a:rPr lang="en-US" dirty="0" smtClean="0"/>
              <a:t>Example: </a:t>
            </a:r>
            <a:r>
              <a:rPr lang="en-US" dirty="0" err="1" smtClean="0"/>
              <a:t>ImmutableValue</a:t>
            </a:r>
            <a:r>
              <a:rPr lang="en-US" dirty="0" smtClean="0"/>
              <a:t>&lt;String&gt; s</a:t>
            </a:r>
          </a:p>
          <a:p>
            <a:pPr marL="457200" lvl="1" indent="0">
              <a:buNone/>
            </a:pPr>
            <a:r>
              <a:rPr lang="en-US" dirty="0" err="1" smtClean="0"/>
              <a:t>s.then</a:t>
            </a:r>
            <a:r>
              <a:rPr lang="en-US" dirty="0" smtClean="0"/>
              <a:t>(value -&gt; </a:t>
            </a:r>
            <a:r>
              <a:rPr lang="en-US" dirty="0" err="1" smtClean="0"/>
              <a:t>println</a:t>
            </a:r>
            <a:r>
              <a:rPr lang="en-US" dirty="0" smtClean="0"/>
              <a:t>(value));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Reactive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508171" cy="368458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Variable changes -&gt; fire sequence</a:t>
            </a:r>
          </a:p>
          <a:p>
            <a:r>
              <a:rPr lang="en-US" dirty="0" smtClean="0"/>
              <a:t>Compiled synchronous exec</a:t>
            </a:r>
          </a:p>
          <a:p>
            <a:pPr lvl="1"/>
            <a:r>
              <a:rPr lang="en-US" dirty="0" smtClean="0"/>
              <a:t>unless you change thread group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.subscribe()</a:t>
            </a:r>
            <a:r>
              <a:rPr lang="en-US" dirty="0" smtClean="0"/>
              <a:t> and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.unsubscribe()</a:t>
            </a:r>
          </a:p>
          <a:p>
            <a:r>
              <a:rPr lang="en-US" dirty="0" smtClean="0"/>
              <a:t>Automatic unsubscribe when all subscribers are </a:t>
            </a:r>
            <a:r>
              <a:rPr lang="en-US" dirty="0" err="1" smtClean="0"/>
              <a:t>gc</a:t>
            </a:r>
            <a:r>
              <a:rPr lang="en-US" dirty="0" smtClean="0"/>
              <a:t>()</a:t>
            </a:r>
            <a:r>
              <a:rPr lang="en-US" dirty="0" err="1" smtClean="0"/>
              <a:t>ed</a:t>
            </a:r>
            <a:endParaRPr lang="en-US" dirty="0" smtClean="0"/>
          </a:p>
          <a:p>
            <a:pPr lvl="1"/>
            <a:r>
              <a:rPr lang="en-US" dirty="0" smtClean="0"/>
              <a:t>Tail held tree with weak forward reference</a:t>
            </a:r>
          </a:p>
          <a:p>
            <a:r>
              <a:rPr lang="en-US" dirty="0" smtClean="0"/>
              <a:t>Example: </a:t>
            </a:r>
            <a:r>
              <a:rPr lang="en-US" dirty="0" err="1" smtClean="0"/>
              <a:t>AtomicValue</a:t>
            </a:r>
            <a:r>
              <a:rPr lang="en-US" dirty="0" smtClean="0"/>
              <a:t>&lt;String&gt; s</a:t>
            </a:r>
          </a:p>
          <a:p>
            <a:pPr marL="457200" lvl="1" indent="0">
              <a:buNone/>
            </a:pPr>
            <a:r>
              <a:rPr lang="en-US" dirty="0" err="1" smtClean="0"/>
              <a:t>s.subscribe</a:t>
            </a:r>
            <a:r>
              <a:rPr lang="en-US" dirty="0" smtClean="0"/>
              <a:t>(</a:t>
            </a:r>
            <a:r>
              <a:rPr lang="en-US" dirty="0" err="1" smtClean="0"/>
              <a:t>val</a:t>
            </a:r>
            <a:r>
              <a:rPr lang="en-US" dirty="0" smtClean="0"/>
              <a:t> -&gt; </a:t>
            </a:r>
            <a:r>
              <a:rPr lang="en-US" dirty="0" err="1" smtClean="0"/>
              <a:t>println</a:t>
            </a:r>
            <a:r>
              <a:rPr lang="en-US" dirty="0" smtClean="0"/>
              <a:t>(</a:t>
            </a:r>
            <a:r>
              <a:rPr lang="en-US" dirty="0" err="1" smtClean="0"/>
              <a:t>val</a:t>
            </a:r>
            <a:r>
              <a:rPr lang="en-US" dirty="0" smtClean="0"/>
              <a:t>));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03120" y="6366510"/>
            <a:ext cx="6374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-&gt; Use the right tool for the job -&gt; what makes most sense to you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22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deniseleeyohn.com/wp-content/uploads/2011/10/thinker_on_toil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134" y="198437"/>
            <a:ext cx="5719446" cy="64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2940" y="2726555"/>
            <a:ext cx="25074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rgbClr val="00B050"/>
                </a:solidFill>
              </a:rPr>
              <a:t>Elop</a:t>
            </a:r>
            <a:r>
              <a:rPr lang="en-US" sz="4000" dirty="0" smtClean="0">
                <a:solidFill>
                  <a:srgbClr val="00B050"/>
                </a:solidFill>
              </a:rPr>
              <a:t> -&gt; null</a:t>
            </a:r>
            <a:endParaRPr lang="en-US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75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Example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09600" y="1447801"/>
            <a:ext cx="10624457" cy="4796292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ImmutableValue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&lt;Integer&gt; count =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ImmutableValue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</a:p>
          <a:p>
            <a:pPr marL="457200" lvl="1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I don’t yet know the value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I do know what I want to do when the value is determined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count.then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(value -&gt;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(“The count is “ + value));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count.set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(34);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Triggers one time logic run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Count is now an immutable value object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Clean for further functional use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The point: throw logic around – it can safely happen concurrently on any thread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Example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09600" y="1426029"/>
            <a:ext cx="11582400" cy="4796292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SettableAltFuture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&lt;Integer&gt; count = new 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SettableAltFuture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&lt;&gt;(WORKER);</a:t>
            </a:r>
          </a:p>
          <a:p>
            <a:pPr marL="457200" lvl="1" indent="0">
              <a:buNone/>
            </a:pP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count.then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(value -&gt;</a:t>
            </a:r>
          </a:p>
          <a:p>
            <a:pPr marL="457200" lvl="1" indent="0">
              <a:buNone/>
            </a:pP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recalculateSheetOne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(value); // CORE 1</a:t>
            </a:r>
          </a:p>
          <a:p>
            <a:pPr marL="457200" lvl="1" indent="0">
              <a:buNone/>
            </a:pP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count.then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(value -&gt;</a:t>
            </a:r>
          </a:p>
          <a:p>
            <a:pPr marL="457200" lvl="1" indent="0">
              <a:buNone/>
            </a:pP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recalculateSheetTwo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(value); // CORE 2</a:t>
            </a:r>
          </a:p>
          <a:p>
            <a:pPr marL="457200" lvl="1" indent="0">
              <a:buNone/>
            </a:pP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count.then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(UI, value -&gt;</a:t>
            </a:r>
          </a:p>
          <a:p>
            <a:pPr marL="457200" lvl="1" indent="0">
              <a:buNone/>
            </a:pP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(“The count is “ + value)) // CORE 3</a:t>
            </a:r>
          </a:p>
          <a:p>
            <a:pPr marL="457200" lvl="1" indent="0">
              <a:buNone/>
            </a:pP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</a:p>
          <a:p>
            <a:pPr marL="457200" lvl="1" indent="0">
              <a:buNone/>
            </a:pP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count.set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(34);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Atomic operation from any thread triggers transform to immutable value object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Three down-chain actions run concurrently on the UI and two worker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0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Example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09600" y="1470661"/>
            <a:ext cx="10624457" cy="4796292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NET_READ.then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(() -&gt;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return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getMessagesServer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.then(WORKER, (raw) -&gt; {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return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parseMessages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(raw))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then(NET_WRITE,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MyDataType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parsedList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-&gt;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storeToFlash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parsedList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.then(UI, 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MyDataType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parsedList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-&gt; {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display(result))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(() -&gt;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popupError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(“Stopped at count “ +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count.get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141110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Concurrent Example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09600" y="1447801"/>
            <a:ext cx="10624457" cy="4796292"/>
          </a:xfrm>
        </p:spPr>
        <p:txBody>
          <a:bodyPr>
            <a:normAutofit fontScale="70000" lnSpcReduction="20000"/>
          </a:bodyPr>
          <a:lstStyle/>
          <a:p>
            <a:pPr marL="457200" lvl="1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AtomicValue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&lt;Integer&gt;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incidentAngle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AtomicValue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&lt;&gt;(WORKER, “Item length”);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count.subscribe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(UI, value -&gt; {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(“The length is “ + value)      // CORE 1, main thread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subscribe(degrees -&gt; {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viewModel.updateAngle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(degrees) // CORE 2, concurrent background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.subscribe(value -&gt; {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(value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       // CORE 3, concurrent background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.subscribe(value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 {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mappedSum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::increment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         // AFTER CORE 3, sequential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From any thread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count.set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(34);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Cascade of concurrent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downchain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actions on each set</a:t>
            </a:r>
          </a:p>
        </p:txBody>
      </p:sp>
    </p:spTree>
    <p:extLst>
      <p:ext uri="{BB962C8B-B14F-4D97-AF65-F5344CB8AC3E}">
        <p14:creationId xmlns:p14="http://schemas.microsoft.com/office/powerpoint/2010/main" val="50760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Concurrent Example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09600" y="1426028"/>
            <a:ext cx="10624457" cy="5127171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AtomicValue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&lt;Integer&gt; count = new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AtomicValue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&lt;&gt;(WORKER);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count.subscribe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(value -&gt;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recalculateSheetOne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(value);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count.subscribe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(value -&gt;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recalculateSheetTwo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(value);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count.subscribe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(UI, value -&gt;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(“The count is “ + value))</a:t>
            </a:r>
          </a:p>
          <a:p>
            <a:pPr marL="457200" lvl="1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count.set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(34);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Atomic operation from any thread triggers state variable change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Three down-chain actions run concurrently on the UI and two worker threads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.. every time the state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88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://killadj.com/blog/wp-content/uploads/2013/03/box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505" y="4979321"/>
            <a:ext cx="1839086" cy="9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killadj.com/blog/wp-content/uploads/2013/03/box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343" y="4231291"/>
            <a:ext cx="1839086" cy="9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Classic Threading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0952" y="180124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Single Thread</a:t>
            </a:r>
          </a:p>
          <a:p>
            <a:pPr lvl="1"/>
            <a:r>
              <a:rPr lang="en-US" dirty="0" smtClean="0"/>
              <a:t>Logically easy</a:t>
            </a:r>
          </a:p>
          <a:p>
            <a:pPr lvl="1"/>
            <a:r>
              <a:rPr lang="en-US" dirty="0" smtClean="0"/>
              <a:t>Component steps don’t need concurrent design</a:t>
            </a:r>
          </a:p>
          <a:p>
            <a:pPr lvl="1"/>
            <a:r>
              <a:rPr lang="en-US" dirty="0" smtClean="0"/>
              <a:t>Slow as fuck</a:t>
            </a:r>
          </a:p>
        </p:txBody>
      </p:sp>
      <p:pic>
        <p:nvPicPr>
          <p:cNvPr id="3074" name="Picture 2" descr="http://gsmw.org/wp-content/uploads/2014/01/Line-of-do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542925" y="3071813"/>
            <a:ext cx="300037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gsmw.org/wp-content/uploads/2014/01/Line-of-do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973" y="4741196"/>
            <a:ext cx="300037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719328" y="1801241"/>
            <a:ext cx="24384" cy="2587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9560814" y="4979321"/>
            <a:ext cx="6096" cy="279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9749790" y="4985417"/>
            <a:ext cx="6096" cy="279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066782" y="4973225"/>
            <a:ext cx="6096" cy="279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395966" y="4973225"/>
            <a:ext cx="6096" cy="279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>
          <a:xfrm>
            <a:off x="2346007" y="35136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Unlimited or “automatic” thread pool</a:t>
            </a:r>
          </a:p>
          <a:p>
            <a:pPr lvl="1"/>
            <a:r>
              <a:rPr lang="en-US" dirty="0" smtClean="0"/>
              <a:t>Logically easy, not my concern</a:t>
            </a:r>
          </a:p>
          <a:p>
            <a:pPr lvl="1"/>
            <a:r>
              <a:rPr lang="en-US" dirty="0" smtClean="0"/>
              <a:t>Unlimited concurrency</a:t>
            </a:r>
          </a:p>
          <a:p>
            <a:pPr lvl="1"/>
            <a:r>
              <a:rPr lang="en-US" dirty="0" smtClean="0"/>
              <a:t>Context switch and resource use</a:t>
            </a:r>
          </a:p>
          <a:p>
            <a:pPr lvl="1"/>
            <a:r>
              <a:rPr lang="en-US" dirty="0" smtClean="0"/>
              <a:t>Probably faster, but still slow fuck</a:t>
            </a:r>
          </a:p>
          <a:p>
            <a:pPr lvl="2"/>
            <a:r>
              <a:rPr lang="en-US" dirty="0" smtClean="0"/>
              <a:t>.. And “out of memory”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84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use Futures with One Thread?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very short story</a:t>
            </a:r>
          </a:p>
          <a:p>
            <a:pPr lvl="1"/>
            <a:r>
              <a:rPr lang="en-US" dirty="0" smtClean="0"/>
              <a:t>Object A is not yet done</a:t>
            </a:r>
          </a:p>
          <a:p>
            <a:pPr lvl="1"/>
            <a:r>
              <a:rPr lang="en-US" dirty="0" smtClean="0"/>
              <a:t>Your one thread calls </a:t>
            </a:r>
            <a:r>
              <a:rPr lang="en-US" dirty="0" err="1" smtClean="0"/>
              <a:t>A.get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Deadlock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Moral: if threads block, you need an unlimited number of 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20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vs </a:t>
            </a:r>
            <a:r>
              <a:rPr lang="en-US" dirty="0" err="1" smtClean="0"/>
              <a:t>AltFuture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Runs on any thread</a:t>
            </a:r>
          </a:p>
          <a:p>
            <a:r>
              <a:rPr lang="en-US" dirty="0" smtClean="0"/>
              <a:t>Blocks any thread at .get()</a:t>
            </a:r>
          </a:p>
          <a:p>
            <a:r>
              <a:rPr lang="en-US" dirty="0" smtClean="0"/>
              <a:t>Max concurrency not addressed</a:t>
            </a:r>
          </a:p>
          <a:p>
            <a:pPr lvl="1"/>
            <a:r>
              <a:rPr lang="en-US" dirty="0" smtClean="0"/>
              <a:t>Too few threads -&gt; deadlock</a:t>
            </a:r>
          </a:p>
          <a:p>
            <a:pPr lvl="1"/>
            <a:r>
              <a:rPr lang="en-US" dirty="0" smtClean="0"/>
              <a:t>Too many -&gt; mem and CPU bog</a:t>
            </a:r>
          </a:p>
          <a:p>
            <a:r>
              <a:rPr lang="en-US" dirty="0" smtClean="0"/>
              <a:t>Complex Exception handling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AltFuture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357813" cy="3684588"/>
          </a:xfrm>
        </p:spPr>
        <p:txBody>
          <a:bodyPr>
            <a:normAutofit/>
          </a:bodyPr>
          <a:lstStyle/>
          <a:p>
            <a:r>
              <a:rPr lang="en-US" dirty="0" smtClean="0"/>
              <a:t>Thread group specified at creation</a:t>
            </a:r>
          </a:p>
          <a:p>
            <a:pPr lvl="1"/>
            <a:r>
              <a:rPr lang="en-US" dirty="0" smtClean="0"/>
              <a:t>UI, WORKER, NET_READ, FLASH_WRITE</a:t>
            </a:r>
          </a:p>
          <a:p>
            <a:r>
              <a:rPr lang="en-US" dirty="0" smtClean="0"/>
              <a:t>Max concurrency contract</a:t>
            </a:r>
          </a:p>
          <a:p>
            <a:r>
              <a:rPr lang="en-US" dirty="0" smtClean="0"/>
              <a:t>Start order is FIFO..</a:t>
            </a:r>
          </a:p>
          <a:p>
            <a:pPr lvl="1"/>
            <a:r>
              <a:rPr lang="en-US" dirty="0" smtClean="0"/>
              <a:t>..then LIFO once a chain starts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onError</a:t>
            </a:r>
            <a:r>
              <a:rPr lang="en-US" dirty="0" smtClean="0"/>
              <a:t>(Exception) composition</a:t>
            </a:r>
          </a:p>
          <a:p>
            <a:pPr lvl="1"/>
            <a:r>
              <a:rPr lang="en-US" dirty="0" smtClean="0"/>
              <a:t>_entire_ down-chain is notified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27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killadj.com/blog/wp-content/uploads/2013/03/box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82" y="4691063"/>
            <a:ext cx="1839086" cy="919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Tuned Thread Pools -&gt; Heat Up The Phone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0952" y="180124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Single Queue </a:t>
            </a:r>
            <a:r>
              <a:rPr lang="en-US" b="1" dirty="0" smtClean="0"/>
              <a:t>per constraining resource</a:t>
            </a:r>
          </a:p>
          <a:p>
            <a:pPr lvl="1"/>
            <a:r>
              <a:rPr lang="en-US" dirty="0" smtClean="0"/>
              <a:t>Call each of these resource-defined </a:t>
            </a:r>
            <a:r>
              <a:rPr lang="en-US" dirty="0" err="1" smtClean="0"/>
              <a:t>queue+thread</a:t>
            </a:r>
            <a:r>
              <a:rPr lang="en-US" dirty="0" smtClean="0"/>
              <a:t> </a:t>
            </a:r>
            <a:r>
              <a:rPr lang="en-US" dirty="0" err="1" smtClean="0"/>
              <a:t>pool+tools</a:t>
            </a:r>
            <a:r>
              <a:rPr lang="en-US" dirty="0" smtClean="0"/>
              <a:t> an “aspect”</a:t>
            </a:r>
          </a:p>
          <a:p>
            <a:pPr lvl="1"/>
            <a:r>
              <a:rPr lang="en-US" dirty="0" smtClean="0"/>
              <a:t>Logically easy</a:t>
            </a:r>
          </a:p>
          <a:p>
            <a:pPr lvl="1"/>
            <a:r>
              <a:rPr lang="en-US" dirty="0" smtClean="0"/>
              <a:t>“Just right” concurrency for performance</a:t>
            </a:r>
          </a:p>
          <a:p>
            <a:pPr lvl="1"/>
            <a:r>
              <a:rPr lang="en-US" dirty="0" smtClean="0"/>
              <a:t>Other categories like network, flash read/write also fight for CPU, but…</a:t>
            </a:r>
          </a:p>
          <a:p>
            <a:pPr lvl="2"/>
            <a:r>
              <a:rPr lang="en-US" dirty="0" smtClean="0"/>
              <a:t>They use very little CPU, they use other chips in the phone</a:t>
            </a:r>
          </a:p>
          <a:p>
            <a:pPr lvl="2"/>
            <a:r>
              <a:rPr lang="en-US" dirty="0" smtClean="0"/>
              <a:t>So these additional threads can be concurrent and “free speed” to the CPU</a:t>
            </a:r>
          </a:p>
        </p:txBody>
      </p:sp>
      <p:pic>
        <p:nvPicPr>
          <p:cNvPr id="3074" name="Picture 2" descr="http://gsmw.org/wp-content/uploads/2014/01/Line-of-do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542925" y="3071813"/>
            <a:ext cx="300037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>
            <a:stCxn id="3074" idx="3"/>
          </p:cNvCxnSpPr>
          <p:nvPr/>
        </p:nvCxnSpPr>
        <p:spPr>
          <a:xfrm flipH="1">
            <a:off x="838202" y="4691063"/>
            <a:ext cx="119060" cy="234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77691" y="4425696"/>
            <a:ext cx="320041" cy="48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57262" y="4303776"/>
            <a:ext cx="207074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45070" y="4144994"/>
            <a:ext cx="487871" cy="780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18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make concurrent easy?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8378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Atomic + Functional</a:t>
            </a:r>
          </a:p>
          <a:p>
            <a:pPr lvl="1"/>
            <a:r>
              <a:rPr lang="en-US" dirty="0"/>
              <a:t>Very visible</a:t>
            </a:r>
          </a:p>
          <a:p>
            <a:pPr lvl="2"/>
            <a:r>
              <a:rPr lang="en-US" dirty="0"/>
              <a:t>heavily instrumented, runtime assertion checks, live graphic visualization, descriptive error messages, named objects and messages for readability, origin tracking and stack trace parsing</a:t>
            </a:r>
          </a:p>
          <a:p>
            <a:pPr lvl="1"/>
            <a:r>
              <a:rPr lang="en-US" dirty="0" smtClean="0"/>
              <a:t>Atomic value objects are written for you</a:t>
            </a:r>
          </a:p>
          <a:p>
            <a:pPr lvl="1"/>
            <a:r>
              <a:rPr lang="en-US" dirty="0" smtClean="0"/>
              <a:t>Concurrent reactive collections are written for you</a:t>
            </a:r>
          </a:p>
          <a:p>
            <a:pPr lvl="1"/>
            <a:r>
              <a:rPr lang="en-US" dirty="0" smtClean="0"/>
              <a:t>Dependencies are explicit in the chain</a:t>
            </a:r>
          </a:p>
          <a:p>
            <a:pPr lvl="1"/>
            <a:r>
              <a:rPr lang="en-US" dirty="0" smtClean="0"/>
              <a:t>Each object knows where to run and when to be concurrent or not</a:t>
            </a:r>
          </a:p>
          <a:p>
            <a:pPr lvl="2"/>
            <a:r>
              <a:rPr lang="en-US" dirty="0" smtClean="0"/>
              <a:t>You can hint if you want to override the default “continue on same Aspect”</a:t>
            </a:r>
          </a:p>
          <a:p>
            <a:pPr lvl="1"/>
            <a:r>
              <a:rPr lang="en-US" dirty="0" smtClean="0"/>
              <a:t>Resources use is constrained by FIFO aspect throttles</a:t>
            </a:r>
          </a:p>
          <a:p>
            <a:pPr lvl="2"/>
            <a:r>
              <a:rPr lang="en-US" dirty="0" smtClean="0"/>
              <a:t>And LIFO chain completion before starting new chains</a:t>
            </a:r>
          </a:p>
          <a:p>
            <a:pPr lvl="2"/>
            <a:r>
              <a:rPr lang="en-US" dirty="0" smtClean="0"/>
              <a:t>Only if LIFO is allowed (not an in-order-execution Aspect)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Automatic reactive clean up- no more plumbing leaks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How? Double linked list with </a:t>
            </a:r>
            <a:r>
              <a:rPr lang="en-US" dirty="0" err="1" smtClean="0">
                <a:solidFill>
                  <a:srgbClr val="FF0000"/>
                </a:solidFill>
              </a:rPr>
              <a:t>WeakReference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downchain</a:t>
            </a:r>
            <a:r>
              <a:rPr lang="en-US" dirty="0" smtClean="0">
                <a:solidFill>
                  <a:srgbClr val="FF0000"/>
                </a:solidFill>
              </a:rPr>
              <a:t>, strong </a:t>
            </a:r>
            <a:r>
              <a:rPr lang="en-US" dirty="0" err="1" smtClean="0">
                <a:solidFill>
                  <a:srgbClr val="FF0000"/>
                </a:solidFill>
              </a:rPr>
              <a:t>upchain</a:t>
            </a:r>
            <a:endParaRPr lang="en-US" dirty="0" smtClean="0">
              <a:solidFill>
                <a:srgbClr val="FF0000"/>
              </a:solidFill>
            </a:endParaRP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The reactive chain tail wags the dog. If </a:t>
            </a:r>
            <a:r>
              <a:rPr lang="en-US" dirty="0" err="1" smtClean="0">
                <a:solidFill>
                  <a:srgbClr val="FF0000"/>
                </a:solidFill>
              </a:rPr>
              <a:t>gc</a:t>
            </a:r>
            <a:r>
              <a:rPr lang="en-US" dirty="0" smtClean="0">
                <a:solidFill>
                  <a:srgbClr val="FF0000"/>
                </a:solidFill>
              </a:rPr>
              <a:t>() the tail, </a:t>
            </a:r>
            <a:r>
              <a:rPr lang="en-US" dirty="0" err="1" smtClean="0">
                <a:solidFill>
                  <a:srgbClr val="FF0000"/>
                </a:solidFill>
              </a:rPr>
              <a:t>gc</a:t>
            </a:r>
            <a:r>
              <a:rPr lang="en-US" dirty="0" smtClean="0">
                <a:solidFill>
                  <a:srgbClr val="FF0000"/>
                </a:solidFill>
              </a:rPr>
              <a:t>() </a:t>
            </a:r>
            <a:r>
              <a:rPr lang="en-US" dirty="0" err="1" smtClean="0">
                <a:solidFill>
                  <a:srgbClr val="FF0000"/>
                </a:solidFill>
              </a:rPr>
              <a:t>upchain</a:t>
            </a:r>
            <a:r>
              <a:rPr lang="en-US" dirty="0" smtClean="0">
                <a:solidFill>
                  <a:srgbClr val="FF0000"/>
                </a:solidFill>
              </a:rPr>
              <a:t> links until a current .split()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Beware impure reactive functions in the chain such as closures to long lived objects</a:t>
            </a:r>
          </a:p>
        </p:txBody>
      </p:sp>
    </p:spTree>
    <p:extLst>
      <p:ext uri="{BB962C8B-B14F-4D97-AF65-F5344CB8AC3E}">
        <p14:creationId xmlns:p14="http://schemas.microsoft.com/office/powerpoint/2010/main" val="290713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deniseleeyohn.com/wp-content/uploads/2011/10/thinker_on_toil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134" y="198437"/>
            <a:ext cx="5719446" cy="64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3514451"/>
            <a:ext cx="3683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rgbClr val="00B050"/>
                </a:solidFill>
              </a:rPr>
              <a:t>Clojure</a:t>
            </a:r>
            <a:r>
              <a:rPr lang="en-US" sz="4000" dirty="0" smtClean="0">
                <a:solidFill>
                  <a:srgbClr val="00B050"/>
                </a:solidFill>
              </a:rPr>
              <a:t> Android?</a:t>
            </a:r>
            <a:endParaRPr lang="en-US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39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workload do mobile apps have?</a:t>
            </a:r>
            <a:endParaRPr lang="en-US" dirty="0"/>
          </a:p>
        </p:txBody>
      </p:sp>
      <p:pic>
        <p:nvPicPr>
          <p:cNvPr id="1026" name="Picture 2" descr="http://community.arm.com/servlet/JiveServlet/showImage/38-3833-9965/Workloads+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" y="1848281"/>
            <a:ext cx="10977880" cy="433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66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Contention Trade-offs and UX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690688"/>
            <a:ext cx="10515600" cy="4498975"/>
          </a:xfrm>
        </p:spPr>
        <p:txBody>
          <a:bodyPr>
            <a:normAutofit/>
          </a:bodyPr>
          <a:lstStyle/>
          <a:p>
            <a:r>
              <a:rPr lang="en-US" dirty="0" smtClean="0"/>
              <a:t>Finish connection A before starting B to keeps UI responsive</a:t>
            </a:r>
          </a:p>
          <a:p>
            <a:pPr lvl="1"/>
            <a:r>
              <a:rPr lang="en-US" dirty="0" smtClean="0"/>
              <a:t>But.. TCP throttles up bandwidth use slowly per connection</a:t>
            </a:r>
          </a:p>
          <a:p>
            <a:r>
              <a:rPr lang="en-US" dirty="0" smtClean="0"/>
              <a:t>The roundtrip latency of starting connection B after A ends is dead air</a:t>
            </a:r>
          </a:p>
          <a:p>
            <a:pPr lvl="1"/>
            <a:r>
              <a:rPr lang="en-US" dirty="0" smtClean="0"/>
              <a:t>Unless you start B while A is still ongoing</a:t>
            </a:r>
          </a:p>
          <a:p>
            <a:pPr lvl="1"/>
            <a:r>
              <a:rPr lang="en-US" dirty="0" smtClean="0"/>
              <a:t>Precise, measure B onset time based on tuned filter prediction of past connection latency to a given server and tuned filter predicted A end time is possible. It has be done… but perhaps not worth it except on 2G</a:t>
            </a:r>
          </a:p>
          <a:p>
            <a:pPr lvl="1"/>
            <a:r>
              <a:rPr lang="en-US" dirty="0" smtClean="0"/>
              <a:t>Simpler: have 1 more connection than you need, let chaos solve it</a:t>
            </a:r>
          </a:p>
          <a:p>
            <a:r>
              <a:rPr lang="en-US" dirty="0" smtClean="0"/>
              <a:t>Total memory load</a:t>
            </a:r>
          </a:p>
          <a:p>
            <a:pPr lvl="1"/>
            <a:r>
              <a:rPr lang="en-US" dirty="0" smtClean="0"/>
              <a:t>Too many concurrently downloading byte arrays causes peak resource 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79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8918" y="365125"/>
            <a:ext cx="5357813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Why do you care that it is mostly spikes?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3544" y="2505075"/>
            <a:ext cx="5183188" cy="368458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4-8 cores all working makes the spike narrower</a:t>
            </a:r>
          </a:p>
          <a:p>
            <a:r>
              <a:rPr lang="en-US" dirty="0"/>
              <a:t>Narrow spikes -&gt; </a:t>
            </a:r>
            <a:r>
              <a:rPr lang="en-US" dirty="0" smtClean="0"/>
              <a:t>UX</a:t>
            </a:r>
          </a:p>
          <a:p>
            <a:r>
              <a:rPr lang="en-US" dirty="0" smtClean="0"/>
              <a:t>Narrow </a:t>
            </a:r>
            <a:r>
              <a:rPr lang="en-US" dirty="0"/>
              <a:t>spikes -&gt; power savings</a:t>
            </a:r>
          </a:p>
          <a:p>
            <a:r>
              <a:rPr lang="en-US" dirty="0" smtClean="0"/>
              <a:t>Sequence first things first</a:t>
            </a:r>
          </a:p>
          <a:p>
            <a:pPr lvl="1"/>
            <a:r>
              <a:rPr lang="en-US" dirty="0" smtClean="0"/>
              <a:t>Tasks not visible to users can be between spikes</a:t>
            </a:r>
          </a:p>
          <a:p>
            <a:pPr lvl="1"/>
            <a:r>
              <a:rPr lang="en-US" dirty="0" smtClean="0"/>
              <a:t>So: less contention with UX during the spike</a:t>
            </a:r>
            <a:endParaRPr lang="en-US" dirty="0"/>
          </a:p>
        </p:txBody>
      </p:sp>
      <p:pic>
        <p:nvPicPr>
          <p:cNvPr id="2050" name="Picture 2" descr="http://docs.aws.amazon.com/AWSEC2/latest/UserGuide/images/Micro_Good_F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" y="4793401"/>
            <a:ext cx="2411731" cy="169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docs.aws.amazon.com/AWSEC2/latest/UserGuide/images/Micro_Good_Fi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" t="-3" r="-5730" b="15189"/>
          <a:stretch/>
        </p:blipFill>
        <p:spPr bwMode="auto">
          <a:xfrm>
            <a:off x="1217293" y="3497791"/>
            <a:ext cx="24117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docs.aws.amazon.com/AWSEC2/latest/UserGuide/images/Micro_Good_Fi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" t="-3" r="-5730" b="15189"/>
          <a:stretch/>
        </p:blipFill>
        <p:spPr bwMode="auto">
          <a:xfrm>
            <a:off x="1223389" y="2187151"/>
            <a:ext cx="24117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docs.aws.amazon.com/AWSEC2/latest/UserGuide/images/Micro_Good_Fi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" t="-3" r="-5730" b="15189"/>
          <a:stretch/>
        </p:blipFill>
        <p:spPr bwMode="auto">
          <a:xfrm>
            <a:off x="1223389" y="870415"/>
            <a:ext cx="24117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66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8918" y="365125"/>
            <a:ext cx="5357813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How many threads should you light up?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3544" y="2505075"/>
            <a:ext cx="5183188" cy="368458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UI</a:t>
            </a:r>
          </a:p>
          <a:p>
            <a:pPr lvl="1"/>
            <a:r>
              <a:rPr lang="en-US" dirty="0" smtClean="0"/>
              <a:t>One thread to rule them all, one thread to..</a:t>
            </a:r>
            <a:endParaRPr lang="en-US" dirty="0"/>
          </a:p>
          <a:p>
            <a:r>
              <a:rPr lang="en-US" dirty="0" smtClean="0"/>
              <a:t>WORKER</a:t>
            </a:r>
          </a:p>
          <a:p>
            <a:pPr lvl="1"/>
            <a:r>
              <a:rPr lang="en-US" dirty="0" smtClean="0"/>
              <a:t>Same as core count</a:t>
            </a:r>
          </a:p>
          <a:p>
            <a:r>
              <a:rPr lang="en-US" dirty="0" smtClean="0"/>
              <a:t>FLASH</a:t>
            </a:r>
          </a:p>
          <a:p>
            <a:pPr lvl="1"/>
            <a:r>
              <a:rPr lang="en-US" dirty="0" smtClean="0"/>
              <a:t>READ: one (writes are cached, jump past queue)</a:t>
            </a:r>
          </a:p>
          <a:p>
            <a:pPr lvl="1"/>
            <a:r>
              <a:rPr lang="en-US" dirty="0" smtClean="0"/>
              <a:t>WRITE: one (per flash device, depending on hardware)</a:t>
            </a:r>
          </a:p>
          <a:p>
            <a:r>
              <a:rPr lang="en-US" dirty="0" smtClean="0"/>
              <a:t>NET</a:t>
            </a:r>
          </a:p>
          <a:p>
            <a:pPr lvl="1"/>
            <a:r>
              <a:rPr lang="en-US" dirty="0" smtClean="0"/>
              <a:t>READ</a:t>
            </a:r>
          </a:p>
          <a:p>
            <a:pPr lvl="2"/>
            <a:r>
              <a:rPr lang="en-US" dirty="0" smtClean="0"/>
              <a:t>2G: 2</a:t>
            </a:r>
          </a:p>
          <a:p>
            <a:pPr lvl="2"/>
            <a:r>
              <a:rPr lang="en-US" dirty="0" smtClean="0"/>
              <a:t>3G: 3</a:t>
            </a:r>
          </a:p>
          <a:p>
            <a:pPr lvl="2"/>
            <a:r>
              <a:rPr lang="en-US" dirty="0" smtClean="0"/>
              <a:t>4G &amp; WIFI: 4</a:t>
            </a:r>
          </a:p>
          <a:p>
            <a:pPr lvl="1"/>
            <a:r>
              <a:rPr lang="en-US" dirty="0" smtClean="0"/>
              <a:t>WRITE</a:t>
            </a:r>
          </a:p>
          <a:p>
            <a:pPr lvl="2"/>
            <a:r>
              <a:rPr lang="en-US" dirty="0" smtClean="0"/>
              <a:t>Just 1</a:t>
            </a:r>
          </a:p>
          <a:p>
            <a:pPr lvl="2"/>
            <a:r>
              <a:rPr lang="en-US" dirty="0" smtClean="0"/>
              <a:t>Asymmetric. You want to finish A before starting B</a:t>
            </a:r>
          </a:p>
          <a:p>
            <a:pPr lvl="1"/>
            <a:endParaRPr lang="en-US" dirty="0" smtClean="0"/>
          </a:p>
        </p:txBody>
      </p:sp>
      <p:pic>
        <p:nvPicPr>
          <p:cNvPr id="2050" name="Picture 2" descr="http://docs.aws.amazon.com/AWSEC2/latest/UserGuide/images/Micro_Good_F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9" y="4793401"/>
            <a:ext cx="2411731" cy="169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docs.aws.amazon.com/AWSEC2/latest/UserGuide/images/Micro_Good_Fi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" t="-3" r="-5730" b="15189"/>
          <a:stretch/>
        </p:blipFill>
        <p:spPr bwMode="auto">
          <a:xfrm>
            <a:off x="1217293" y="3497791"/>
            <a:ext cx="24117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docs.aws.amazon.com/AWSEC2/latest/UserGuide/images/Micro_Good_Fi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" t="-3" r="-5730" b="15189"/>
          <a:stretch/>
        </p:blipFill>
        <p:spPr bwMode="auto">
          <a:xfrm>
            <a:off x="1223389" y="2187151"/>
            <a:ext cx="24117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docs.aws.amazon.com/AWSEC2/latest/UserGuide/images/Micro_Good_Fi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" t="-3" r="-5730" b="15189"/>
          <a:stretch/>
        </p:blipFill>
        <p:spPr bwMode="auto">
          <a:xfrm>
            <a:off x="1223389" y="870415"/>
            <a:ext cx="241173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74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55600"/>
            <a:ext cx="10515600" cy="1325563"/>
          </a:xfrm>
        </p:spPr>
        <p:txBody>
          <a:bodyPr/>
          <a:lstStyle/>
          <a:p>
            <a:r>
              <a:rPr lang="en-US" dirty="0" smtClean="0"/>
              <a:t>Iterate, RX, Cascade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3474" y="1681163"/>
            <a:ext cx="3383869" cy="823912"/>
          </a:xfrm>
        </p:spPr>
        <p:txBody>
          <a:bodyPr/>
          <a:lstStyle/>
          <a:p>
            <a:r>
              <a:rPr lang="en-US" sz="2000" dirty="0" err="1" smtClean="0"/>
              <a:t>Iterable</a:t>
            </a:r>
            <a:r>
              <a:rPr lang="en-US" sz="2000" dirty="0" smtClean="0"/>
              <a:t> pull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93474" y="2505075"/>
            <a:ext cx="3002869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 next()</a:t>
            </a:r>
          </a:p>
          <a:p>
            <a:pPr marL="0" indent="0">
              <a:buNone/>
            </a:pPr>
            <a:r>
              <a:rPr lang="en-US" sz="2400" dirty="0" smtClean="0"/>
              <a:t>throws 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(+ plumbing)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2340429" y="1681163"/>
            <a:ext cx="2939144" cy="823912"/>
          </a:xfrm>
        </p:spPr>
        <p:txBody>
          <a:bodyPr/>
          <a:lstStyle/>
          <a:p>
            <a:r>
              <a:rPr lang="en-US" sz="2000" dirty="0" smtClean="0"/>
              <a:t>RX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2340429" y="2505075"/>
            <a:ext cx="2645229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.</a:t>
            </a:r>
            <a:r>
              <a:rPr lang="en-US" sz="2400" dirty="0" err="1"/>
              <a:t>onNext</a:t>
            </a:r>
            <a:r>
              <a:rPr lang="en-US" sz="2400" dirty="0"/>
              <a:t>(T)</a:t>
            </a:r>
          </a:p>
          <a:p>
            <a:pPr marL="0" indent="0">
              <a:buNone/>
            </a:pPr>
            <a:r>
              <a:rPr lang="en-US" sz="2400" dirty="0"/>
              <a:t>.</a:t>
            </a:r>
            <a:r>
              <a:rPr lang="en-US" sz="2400" dirty="0" err="1"/>
              <a:t>onError</a:t>
            </a:r>
            <a:r>
              <a:rPr lang="en-US" sz="2400" dirty="0"/>
              <a:t>(T)</a:t>
            </a:r>
          </a:p>
          <a:p>
            <a:pPr marL="0" indent="0">
              <a:buNone/>
            </a:pPr>
            <a:r>
              <a:rPr lang="en-US" sz="2400" dirty="0"/>
              <a:t>.</a:t>
            </a:r>
            <a:r>
              <a:rPr lang="en-US" sz="2400" dirty="0" err="1"/>
              <a:t>onCompleted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(+ plumbing)</a:t>
            </a:r>
          </a:p>
          <a:p>
            <a:pPr marL="0" indent="0">
              <a:buNone/>
            </a:pPr>
            <a:r>
              <a:rPr lang="en-US" sz="2400" dirty="0"/>
              <a:t>(+ baked methods)</a:t>
            </a:r>
          </a:p>
          <a:p>
            <a:pPr marL="0" indent="0">
              <a:buNone/>
            </a:pPr>
            <a:r>
              <a:rPr lang="en-US" sz="2400" dirty="0"/>
              <a:t>(+ cleanup)</a:t>
            </a:r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845730" y="2505075"/>
            <a:ext cx="3307670" cy="3684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.then(t -&gt; f(T))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1600" dirty="0">
                <a:solidFill>
                  <a:schemeClr val="accent3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400" dirty="0"/>
              <a:t>.then(t -&gt; R f(T))</a:t>
            </a:r>
          </a:p>
          <a:p>
            <a:pPr marL="0" indent="0">
              <a:buNone/>
            </a:pP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.</a:t>
            </a:r>
            <a:r>
              <a:rPr lang="en-US" sz="2400" dirty="0" err="1"/>
              <a:t>onError</a:t>
            </a:r>
            <a:r>
              <a:rPr lang="en-US" sz="2400" dirty="0"/>
              <a:t>(e -&gt; f(E)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1600" dirty="0">
                <a:solidFill>
                  <a:schemeClr val="accent3"/>
                </a:solidFill>
              </a:rPr>
              <a:t>or</a:t>
            </a:r>
            <a:endParaRPr lang="en-US" sz="24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sz="2400" dirty="0"/>
              <a:t>.</a:t>
            </a:r>
            <a:r>
              <a:rPr lang="en-US" sz="2400" dirty="0" err="1"/>
              <a:t>onError</a:t>
            </a:r>
            <a:r>
              <a:rPr lang="en-US" sz="2400" dirty="0"/>
              <a:t>((e, T) -&gt; f(E, T)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AltFuture.fork</a:t>
            </a:r>
            <a:r>
              <a:rPr lang="en-US" sz="2400" dirty="0"/>
              <a:t>()</a:t>
            </a:r>
          </a:p>
          <a:p>
            <a:pPr marL="0" indent="0">
              <a:buNone/>
            </a:pPr>
            <a:r>
              <a:rPr lang="en-US" sz="2400" dirty="0" err="1"/>
              <a:t>SettableAltFuture.set</a:t>
            </a:r>
            <a:r>
              <a:rPr lang="en-US" sz="2400" dirty="0"/>
              <a:t>(T)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4845730" y="1681163"/>
            <a:ext cx="293914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Cascade functional</a:t>
            </a:r>
            <a:endParaRPr lang="en-US" sz="2000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405357" y="1681163"/>
            <a:ext cx="293914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Cascade reactive</a:t>
            </a:r>
            <a:endParaRPr lang="en-US" sz="2000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8405357" y="2514601"/>
            <a:ext cx="3786643" cy="3684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.subscribe(t -&gt; f(T))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1600" dirty="0">
                <a:solidFill>
                  <a:schemeClr val="accent3"/>
                </a:solidFill>
              </a:rPr>
              <a:t>or</a:t>
            </a:r>
            <a:endParaRPr lang="en-US" sz="24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sz="2400" dirty="0"/>
              <a:t>.subscribe(t -&gt; R f(T))</a:t>
            </a:r>
          </a:p>
          <a:p>
            <a:pPr marL="0" indent="0">
              <a:buNone/>
            </a:pP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.</a:t>
            </a:r>
            <a:r>
              <a:rPr lang="en-US" sz="2400" dirty="0" err="1"/>
              <a:t>onError</a:t>
            </a:r>
            <a:r>
              <a:rPr lang="en-US" sz="2400" dirty="0"/>
              <a:t>(e -&gt; f(E)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1600" dirty="0">
                <a:solidFill>
                  <a:schemeClr val="accent3"/>
                </a:solidFill>
              </a:rPr>
              <a:t>or</a:t>
            </a:r>
            <a:endParaRPr lang="en-US" sz="24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sz="2400" dirty="0"/>
              <a:t>.</a:t>
            </a:r>
            <a:r>
              <a:rPr lang="en-US" sz="2400" dirty="0" err="1"/>
              <a:t>onError</a:t>
            </a:r>
            <a:r>
              <a:rPr lang="en-US" sz="2400" dirty="0"/>
              <a:t>((e, T) -&gt; f(E, T)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AtomicValue.set</a:t>
            </a:r>
            <a:r>
              <a:rPr lang="en-US" sz="2400" dirty="0"/>
              <a:t>(T)</a:t>
            </a:r>
          </a:p>
          <a:p>
            <a:pPr marL="0" indent="0">
              <a:buNone/>
            </a:pPr>
            <a:r>
              <a:rPr lang="en-US" sz="2400" dirty="0" err="1"/>
              <a:t>ReactiveTextView.subscribe</a:t>
            </a:r>
            <a:r>
              <a:rPr lang="en-US" sz="2400" dirty="0"/>
              <a:t>(String)</a:t>
            </a:r>
          </a:p>
        </p:txBody>
      </p:sp>
    </p:spTree>
    <p:extLst>
      <p:ext uri="{BB962C8B-B14F-4D97-AF65-F5344CB8AC3E}">
        <p14:creationId xmlns:p14="http://schemas.microsoft.com/office/powerpoint/2010/main" val="261703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55600"/>
            <a:ext cx="10515600" cy="1325563"/>
          </a:xfrm>
        </p:spPr>
        <p:txBody>
          <a:bodyPr/>
          <a:lstStyle/>
          <a:p>
            <a:r>
              <a:rPr lang="en-US" dirty="0" smtClean="0"/>
              <a:t>Iterate, RX, Cascade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3474" y="1681163"/>
            <a:ext cx="3383869" cy="823912"/>
          </a:xfrm>
        </p:spPr>
        <p:txBody>
          <a:bodyPr/>
          <a:lstStyle/>
          <a:p>
            <a:r>
              <a:rPr lang="en-US" sz="2000" dirty="0" err="1" smtClean="0"/>
              <a:t>Iterable</a:t>
            </a:r>
            <a:r>
              <a:rPr lang="en-US" sz="2000" dirty="0" smtClean="0"/>
              <a:t> pull</a:t>
            </a:r>
            <a:endParaRPr lang="en-US" sz="2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93474" y="2505075"/>
            <a:ext cx="3002869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 next()</a:t>
            </a:r>
          </a:p>
          <a:p>
            <a:pPr marL="0" indent="0">
              <a:buNone/>
            </a:pPr>
            <a:r>
              <a:rPr lang="en-US" sz="2400" dirty="0" smtClean="0"/>
              <a:t>throws 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(+ plumbing)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2340429" y="1681163"/>
            <a:ext cx="2939144" cy="823912"/>
          </a:xfrm>
        </p:spPr>
        <p:txBody>
          <a:bodyPr/>
          <a:lstStyle/>
          <a:p>
            <a:r>
              <a:rPr lang="en-US" sz="2000" dirty="0" smtClean="0"/>
              <a:t>RX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2340429" y="2505075"/>
            <a:ext cx="2645229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.</a:t>
            </a:r>
            <a:r>
              <a:rPr lang="en-US" sz="2400" dirty="0" err="1" smtClean="0"/>
              <a:t>onNext</a:t>
            </a:r>
            <a:r>
              <a:rPr lang="en-US" sz="2400" dirty="0" smtClean="0"/>
              <a:t>(T)</a:t>
            </a:r>
          </a:p>
          <a:p>
            <a:pPr marL="0" indent="0">
              <a:buNone/>
            </a:pPr>
            <a:r>
              <a:rPr lang="en-US" sz="2400" dirty="0" smtClean="0"/>
              <a:t>.</a:t>
            </a:r>
            <a:r>
              <a:rPr lang="en-US" sz="2400" dirty="0" err="1" smtClean="0"/>
              <a:t>onError</a:t>
            </a:r>
            <a:r>
              <a:rPr lang="en-US" sz="2400" dirty="0" smtClean="0"/>
              <a:t>(T)</a:t>
            </a:r>
          </a:p>
          <a:p>
            <a:pPr marL="0" indent="0">
              <a:buNone/>
            </a:pPr>
            <a:r>
              <a:rPr lang="en-US" sz="2400" dirty="0" smtClean="0"/>
              <a:t>.</a:t>
            </a:r>
            <a:r>
              <a:rPr lang="en-US" sz="2400" dirty="0" err="1" smtClean="0"/>
              <a:t>onCompleted</a:t>
            </a:r>
            <a:r>
              <a:rPr lang="en-US" sz="2400" dirty="0" smtClean="0"/>
              <a:t>()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(+ plumbing)</a:t>
            </a:r>
          </a:p>
          <a:p>
            <a:pPr marL="0" indent="0">
              <a:buNone/>
            </a:pPr>
            <a:r>
              <a:rPr lang="en-US" sz="2400" dirty="0" smtClean="0"/>
              <a:t>(+ baked methods)</a:t>
            </a:r>
          </a:p>
          <a:p>
            <a:pPr marL="0" indent="0">
              <a:buNone/>
            </a:pPr>
            <a:r>
              <a:rPr lang="en-US" sz="2400" dirty="0" smtClean="0"/>
              <a:t>(+ cleanup)</a:t>
            </a:r>
            <a:endParaRPr lang="en-US" sz="2400" dirty="0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4845730" y="2487319"/>
            <a:ext cx="3307670" cy="39223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.then(t -&gt; f(T))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1600" dirty="0" smtClean="0">
                <a:solidFill>
                  <a:schemeClr val="accent3"/>
                </a:solidFill>
              </a:rPr>
              <a:t>or</a:t>
            </a:r>
          </a:p>
          <a:p>
            <a:pPr marL="0" indent="0">
              <a:buNone/>
            </a:pPr>
            <a:r>
              <a:rPr lang="en-US" sz="2400" dirty="0" smtClean="0"/>
              <a:t>.then(t -&gt; R f(T))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.</a:t>
            </a:r>
            <a:r>
              <a:rPr lang="en-US" sz="2400" dirty="0" err="1" smtClean="0"/>
              <a:t>onError</a:t>
            </a:r>
            <a:r>
              <a:rPr lang="en-US" sz="2400" dirty="0" smtClean="0"/>
              <a:t>(e -&gt; f(E)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	</a:t>
            </a:r>
            <a:r>
              <a:rPr lang="en-US" sz="1600" dirty="0" smtClean="0">
                <a:solidFill>
                  <a:schemeClr val="accent3"/>
                </a:solidFill>
              </a:rPr>
              <a:t>or</a:t>
            </a:r>
            <a:endParaRPr lang="en-US" sz="2400" dirty="0" smtClean="0">
              <a:solidFill>
                <a:schemeClr val="accent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.</a:t>
            </a:r>
            <a:r>
              <a:rPr lang="en-US" sz="2400" dirty="0" err="1" smtClean="0"/>
              <a:t>onError</a:t>
            </a:r>
            <a:r>
              <a:rPr lang="en-US" sz="2400" dirty="0" smtClean="0"/>
              <a:t>((e, T) -&gt; f(E, 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AltFuture.fork</a:t>
            </a:r>
            <a:r>
              <a:rPr lang="en-US" sz="2400" dirty="0"/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 smtClean="0"/>
              <a:t>SettableAltFuture.set</a:t>
            </a:r>
            <a:r>
              <a:rPr lang="en-US" sz="2400" dirty="0" smtClean="0"/>
              <a:t>(T)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4845730" y="1681163"/>
            <a:ext cx="293914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Cascade functional</a:t>
            </a:r>
            <a:endParaRPr lang="en-US" sz="2000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405357" y="1681163"/>
            <a:ext cx="293914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Cascade reactive</a:t>
            </a:r>
            <a:endParaRPr lang="en-US" sz="2000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8405357" y="2514601"/>
            <a:ext cx="3786643" cy="3684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.subscribe(t -&gt; f(T))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1600" dirty="0" smtClean="0">
                <a:solidFill>
                  <a:schemeClr val="accent3"/>
                </a:solidFill>
              </a:rPr>
              <a:t>or</a:t>
            </a:r>
            <a:endParaRPr lang="en-US" sz="2400" dirty="0" smtClean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sz="2400" dirty="0" smtClean="0"/>
              <a:t>.subscribe(t -&gt; R f(T))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.</a:t>
            </a:r>
            <a:r>
              <a:rPr lang="en-US" sz="2400" dirty="0" err="1" smtClean="0"/>
              <a:t>onError</a:t>
            </a:r>
            <a:r>
              <a:rPr lang="en-US" sz="2400" dirty="0" smtClean="0"/>
              <a:t>(e -&gt; f(E)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	</a:t>
            </a:r>
            <a:r>
              <a:rPr lang="en-US" sz="1600" dirty="0" smtClean="0">
                <a:solidFill>
                  <a:schemeClr val="accent3"/>
                </a:solidFill>
              </a:rPr>
              <a:t>or</a:t>
            </a:r>
            <a:endParaRPr lang="en-US" sz="2400" dirty="0" smtClean="0">
              <a:solidFill>
                <a:schemeClr val="accent3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smtClean="0"/>
              <a:t>.</a:t>
            </a:r>
            <a:r>
              <a:rPr lang="en-US" sz="2400" dirty="0" err="1" smtClean="0"/>
              <a:t>onError</a:t>
            </a:r>
            <a:r>
              <a:rPr lang="en-US" sz="2400" dirty="0" smtClean="0"/>
              <a:t>((e, T) -&gt; f(E, 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 smtClean="0"/>
              <a:t>AtomicValue.set</a:t>
            </a:r>
            <a:r>
              <a:rPr lang="en-US" sz="2400" dirty="0" smtClean="0"/>
              <a:t>(T)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 err="1" smtClean="0"/>
              <a:t>ReactiveTextView.subscribe</a:t>
            </a:r>
            <a:r>
              <a:rPr lang="en-US" sz="2400" dirty="0" smtClean="0"/>
              <a:t>(String)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3474" y="1297401"/>
            <a:ext cx="1783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 Finite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sequence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 Infinite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stream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47196" y="1297400"/>
            <a:ext cx="1783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 Finite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sequence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 Infinite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stream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85658" y="1435901"/>
            <a:ext cx="1783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 Finite sequence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94470" y="1435899"/>
            <a:ext cx="167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- Infinite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stream</a:t>
            </a:r>
          </a:p>
        </p:txBody>
      </p:sp>
    </p:spTree>
    <p:extLst>
      <p:ext uri="{BB962C8B-B14F-4D97-AF65-F5344CB8AC3E}">
        <p14:creationId xmlns:p14="http://schemas.microsoft.com/office/powerpoint/2010/main" val="103977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70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95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239631" cy="800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756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4031" y="0"/>
            <a:ext cx="13376031" cy="723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7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MirrorService</a:t>
            </a:r>
            <a:endParaRPr lang="en-US" dirty="0" smtClean="0"/>
          </a:p>
          <a:p>
            <a:pPr lvl="1"/>
            <a:r>
              <a:rPr lang="en-US" dirty="0" smtClean="0"/>
              <a:t>REST with reactive concurrent set logic</a:t>
            </a:r>
          </a:p>
          <a:p>
            <a:pPr lvl="1"/>
            <a:r>
              <a:rPr lang="en-US" dirty="0" smtClean="0"/>
              <a:t>MVVM example:</a:t>
            </a:r>
          </a:p>
          <a:p>
            <a:pPr marL="914400" lvl="2" indent="0">
              <a:buNone/>
            </a:pPr>
            <a:r>
              <a:rPr lang="en-US" dirty="0" err="1" smtClean="0"/>
              <a:t>restWebServer.subscribe</a:t>
            </a:r>
            <a:r>
              <a:rPr lang="en-US" dirty="0" smtClean="0"/>
              <a:t>((JSON </a:t>
            </a:r>
            <a:r>
              <a:rPr lang="en-US" dirty="0"/>
              <a:t>item) -&gt; {</a:t>
            </a:r>
          </a:p>
          <a:p>
            <a:pPr marL="914400" lvl="2" indent="0">
              <a:buNone/>
            </a:pPr>
            <a:r>
              <a:rPr lang="en-US" dirty="0"/>
              <a:t>	return parse(item);</a:t>
            </a:r>
          </a:p>
          <a:p>
            <a:pPr marL="914400" lvl="2" indent="0">
              <a:buNone/>
            </a:pPr>
            <a:r>
              <a:rPr lang="en-US" dirty="0" smtClean="0"/>
              <a:t>}</a:t>
            </a:r>
          </a:p>
          <a:p>
            <a:pPr marL="914400" lvl="2" indent="0">
              <a:buNone/>
            </a:pPr>
            <a:r>
              <a:rPr lang="en-US" dirty="0" smtClean="0"/>
              <a:t>.subscribe(model)</a:t>
            </a:r>
            <a:endParaRPr lang="en-US" dirty="0"/>
          </a:p>
          <a:p>
            <a:pPr marL="914400" lvl="2" indent="0">
              <a:buNone/>
            </a:pPr>
            <a:r>
              <a:rPr lang="en-US" dirty="0" smtClean="0"/>
              <a:t>.subscribe((String item) -&gt; {</a:t>
            </a:r>
          </a:p>
          <a:p>
            <a:pPr marL="1371600" lvl="3" indent="0">
              <a:buNone/>
            </a:pPr>
            <a:r>
              <a:rPr lang="en-US" dirty="0"/>
              <a:t>r</a:t>
            </a:r>
            <a:r>
              <a:rPr lang="en-US" dirty="0" smtClean="0"/>
              <a:t>eturn </a:t>
            </a:r>
            <a:r>
              <a:rPr lang="en-US" dirty="0" err="1" smtClean="0"/>
              <a:t>item.contains</a:t>
            </a:r>
            <a:r>
              <a:rPr lang="en-US" dirty="0" smtClean="0"/>
              <a:t>(filter);    // Filter is a reactive </a:t>
            </a:r>
            <a:r>
              <a:rPr lang="en-US" dirty="0" err="1" smtClean="0"/>
              <a:t>AtomicValue</a:t>
            </a:r>
            <a:r>
              <a:rPr lang="en-US" dirty="0" smtClean="0"/>
              <a:t>&lt;String&gt;</a:t>
            </a:r>
          </a:p>
          <a:p>
            <a:pPr marL="914400" lvl="2" indent="0">
              <a:buNone/>
            </a:pPr>
            <a:r>
              <a:rPr lang="en-US" dirty="0" smtClean="0"/>
              <a:t>}</a:t>
            </a:r>
          </a:p>
          <a:p>
            <a:pPr marL="914400" lvl="2" indent="0">
              <a:buNone/>
            </a:pPr>
            <a:r>
              <a:rPr lang="en-US" dirty="0" smtClean="0"/>
              <a:t>.subscribe(</a:t>
            </a:r>
            <a:r>
              <a:rPr lang="en-US" dirty="0" err="1" smtClean="0"/>
              <a:t>filteredViewModel</a:t>
            </a:r>
            <a:r>
              <a:rPr lang="en-US" dirty="0" smtClean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73778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deniseleeyohn.com/wp-content/uploads/2011/10/thinker_on_toil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134" y="198437"/>
            <a:ext cx="5719446" cy="64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2880" y="3903071"/>
            <a:ext cx="32563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</a:rPr>
              <a:t>Scala Android?</a:t>
            </a:r>
            <a:endParaRPr lang="en-US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0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Internet of Things cross-device closed loop lambda throw</a:t>
            </a:r>
          </a:p>
          <a:p>
            <a:pPr lvl="1"/>
            <a:r>
              <a:rPr lang="en-US" dirty="0" smtClean="0"/>
              <a:t>Throw lambda logic to a device nearby</a:t>
            </a:r>
          </a:p>
          <a:p>
            <a:pPr lvl="1"/>
            <a:r>
              <a:rPr lang="en-US" dirty="0" smtClean="0"/>
              <a:t>Wearable example:</a:t>
            </a:r>
          </a:p>
          <a:p>
            <a:pPr marL="914400" lvl="2" indent="0">
              <a:buNone/>
            </a:pPr>
            <a:r>
              <a:rPr lang="en-US" dirty="0" err="1" smtClean="0"/>
              <a:t>restWebServer.subscribe</a:t>
            </a:r>
            <a:r>
              <a:rPr lang="en-US" dirty="0" smtClean="0"/>
              <a:t>((JSON </a:t>
            </a:r>
            <a:r>
              <a:rPr lang="en-US" dirty="0"/>
              <a:t>item) -&gt; {</a:t>
            </a:r>
          </a:p>
          <a:p>
            <a:pPr marL="914400" lvl="2" indent="0">
              <a:buNone/>
            </a:pPr>
            <a:r>
              <a:rPr lang="en-US" dirty="0"/>
              <a:t>	return parse(item);</a:t>
            </a:r>
          </a:p>
          <a:p>
            <a:pPr marL="914400" lvl="2" indent="0">
              <a:buNone/>
            </a:pPr>
            <a:r>
              <a:rPr lang="en-US" dirty="0" smtClean="0"/>
              <a:t>}</a:t>
            </a:r>
          </a:p>
          <a:p>
            <a:pPr marL="914400" lvl="2" indent="0">
              <a:buNone/>
            </a:pPr>
            <a:r>
              <a:rPr lang="en-US" dirty="0" smtClean="0"/>
              <a:t>.subscribe(</a:t>
            </a:r>
            <a:r>
              <a:rPr lang="en-US" dirty="0" err="1" smtClean="0"/>
              <a:t>commandModel</a:t>
            </a:r>
            <a:r>
              <a:rPr lang="en-US" dirty="0" smtClean="0"/>
              <a:t>)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.</a:t>
            </a:r>
            <a:r>
              <a:rPr lang="en-US" dirty="0" smtClean="0"/>
              <a:t>subscribe(WATCH, (String item) -&gt; {</a:t>
            </a:r>
          </a:p>
          <a:p>
            <a:pPr marL="914400" lvl="2" indent="0">
              <a:buNone/>
            </a:pPr>
            <a:r>
              <a:rPr lang="en-US" dirty="0"/>
              <a:t>	</a:t>
            </a:r>
            <a:r>
              <a:rPr lang="en-US" dirty="0" smtClean="0"/>
              <a:t>return </a:t>
            </a:r>
            <a:r>
              <a:rPr lang="en-US" dirty="0" err="1" smtClean="0"/>
              <a:t>myWatch.process</a:t>
            </a:r>
            <a:r>
              <a:rPr lang="en-US" dirty="0" smtClean="0"/>
              <a:t>(item);</a:t>
            </a:r>
          </a:p>
          <a:p>
            <a:pPr marL="914400" lvl="2" indent="0">
              <a:buNone/>
            </a:pPr>
            <a:r>
              <a:rPr lang="en-US" dirty="0" smtClean="0"/>
              <a:t>}</a:t>
            </a:r>
          </a:p>
          <a:p>
            <a:pPr marL="914400" lvl="2" indent="0">
              <a:buNone/>
            </a:pPr>
            <a:r>
              <a:rPr lang="en-US" dirty="0" smtClean="0"/>
              <a:t>.subscribe(</a:t>
            </a:r>
            <a:r>
              <a:rPr lang="en-US" dirty="0" err="1" smtClean="0"/>
              <a:t>watchCommandResultsModel</a:t>
            </a:r>
            <a:r>
              <a:rPr lang="en-US" dirty="0" smtClean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149023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12335"/>
          </a:xfrm>
        </p:spPr>
        <p:txBody>
          <a:bodyPr>
            <a:normAutofit/>
          </a:bodyPr>
          <a:lstStyle/>
          <a:p>
            <a:r>
              <a:rPr lang="en-US" dirty="0" smtClean="0"/>
              <a:t>Information-centric network local resolution and actuators</a:t>
            </a:r>
          </a:p>
          <a:p>
            <a:pPr lvl="1"/>
            <a:r>
              <a:rPr lang="en-US" dirty="0" smtClean="0"/>
              <a:t>Throw/receive lambda logic to/from devices by name (not net location)</a:t>
            </a:r>
          </a:p>
          <a:p>
            <a:pPr lvl="1"/>
            <a:r>
              <a:rPr lang="en-US" dirty="0" smtClean="0"/>
              <a:t>Sensor example:</a:t>
            </a:r>
          </a:p>
          <a:p>
            <a:pPr marL="914400" lvl="2" indent="0">
              <a:buNone/>
            </a:pPr>
            <a:r>
              <a:rPr lang="en-US" dirty="0" err="1" smtClean="0"/>
              <a:t>icn</a:t>
            </a:r>
            <a:r>
              <a:rPr lang="en-US" dirty="0" smtClean="0"/>
              <a:t>(“</a:t>
            </a:r>
            <a:r>
              <a:rPr lang="en-US" dirty="0" err="1" smtClean="0"/>
              <a:t>airTemperature</a:t>
            </a:r>
            <a:r>
              <a:rPr lang="en-US" dirty="0" smtClean="0"/>
              <a:t>”).subscribe((float temp) </a:t>
            </a:r>
            <a:r>
              <a:rPr lang="en-US" dirty="0"/>
              <a:t>-&gt; </a:t>
            </a:r>
            <a:r>
              <a:rPr lang="en-US" dirty="0" smtClean="0"/>
              <a:t>{</a:t>
            </a:r>
          </a:p>
          <a:p>
            <a:pPr marL="914400" lvl="2" indent="0">
              <a:buNone/>
            </a:pPr>
            <a:r>
              <a:rPr lang="en-US" dirty="0"/>
              <a:t>	</a:t>
            </a:r>
            <a:r>
              <a:rPr lang="en-US" dirty="0" smtClean="0"/>
              <a:t>return </a:t>
            </a:r>
            <a:r>
              <a:rPr lang="en-US" dirty="0" err="1" smtClean="0"/>
              <a:t>threeMinuteRollingAverage</a:t>
            </a:r>
            <a:r>
              <a:rPr lang="en-US" dirty="0" smtClean="0"/>
              <a:t>(temp);</a:t>
            </a:r>
          </a:p>
          <a:p>
            <a:pPr marL="914400" lvl="2" indent="0">
              <a:buNone/>
            </a:pPr>
            <a:r>
              <a:rPr lang="en-US" dirty="0" smtClean="0"/>
              <a:t>}</a:t>
            </a:r>
          </a:p>
          <a:p>
            <a:pPr marL="914400" lvl="2" indent="0">
              <a:buNone/>
            </a:pPr>
            <a:r>
              <a:rPr lang="en-US" dirty="0" smtClean="0"/>
              <a:t>.subscribe((float average) -&gt;</a:t>
            </a:r>
            <a:r>
              <a:rPr lang="en-US" dirty="0"/>
              <a:t> </a:t>
            </a:r>
            <a:r>
              <a:rPr lang="en-US" dirty="0" smtClean="0"/>
              <a:t>{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	</a:t>
            </a:r>
            <a:r>
              <a:rPr lang="en-US" dirty="0" err="1" smtClean="0"/>
              <a:t>system.println</a:t>
            </a:r>
            <a:r>
              <a:rPr lang="en-US" dirty="0" smtClean="0"/>
              <a:t>(“Nearby it is “ + average);</a:t>
            </a:r>
            <a:endParaRPr lang="en-US" dirty="0"/>
          </a:p>
          <a:p>
            <a:pPr marL="914400" lvl="2" indent="0">
              <a:buNone/>
            </a:pPr>
            <a:r>
              <a:rPr lang="en-US" dirty="0" smtClean="0"/>
              <a:t>}</a:t>
            </a:r>
          </a:p>
          <a:p>
            <a:pPr marL="914400" lvl="2" indent="0">
              <a:buNone/>
            </a:pPr>
            <a:r>
              <a:rPr lang="en-US" dirty="0" smtClean="0"/>
              <a:t>.subscribe(average -&gt;</a:t>
            </a:r>
          </a:p>
          <a:p>
            <a:pPr marL="914400" lvl="2" indent="0">
              <a:buNone/>
            </a:pPr>
            <a:r>
              <a:rPr lang="en-US" dirty="0"/>
              <a:t>	</a:t>
            </a:r>
            <a:r>
              <a:rPr lang="en-US" dirty="0" err="1" smtClean="0"/>
              <a:t>icn</a:t>
            </a:r>
            <a:r>
              <a:rPr lang="en-US" dirty="0" smtClean="0"/>
              <a:t>(“</a:t>
            </a:r>
            <a:r>
              <a:rPr lang="en-US" dirty="0" err="1" smtClean="0"/>
              <a:t>bigScreenDisplay</a:t>
            </a:r>
            <a:r>
              <a:rPr lang="en-US" dirty="0" smtClean="0"/>
              <a:t>”).post(average))</a:t>
            </a:r>
          </a:p>
          <a:p>
            <a:pPr marL="914400" lvl="2" indent="0">
              <a:buNone/>
            </a:pPr>
            <a:r>
              <a:rPr lang="en-US" dirty="0" smtClean="0"/>
              <a:t>.</a:t>
            </a:r>
            <a:r>
              <a:rPr lang="en-US" dirty="0" err="1" smtClean="0"/>
              <a:t>onError</a:t>
            </a:r>
            <a:r>
              <a:rPr lang="en-US" dirty="0" smtClean="0"/>
              <a:t>(() -&gt;</a:t>
            </a:r>
          </a:p>
          <a:p>
            <a:pPr marL="914400" lvl="2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icn</a:t>
            </a:r>
            <a:r>
              <a:rPr lang="en-US" dirty="0" smtClean="0"/>
              <a:t>(“</a:t>
            </a:r>
            <a:r>
              <a:rPr lang="en-US" dirty="0" err="1" smtClean="0"/>
              <a:t>bigScreenDisplay</a:t>
            </a:r>
            <a:r>
              <a:rPr lang="en-US" dirty="0" smtClean="0"/>
              <a:t>”).post(“Problem getting temperature”);</a:t>
            </a:r>
          </a:p>
        </p:txBody>
      </p:sp>
    </p:spTree>
    <p:extLst>
      <p:ext uri="{BB962C8B-B14F-4D97-AF65-F5344CB8AC3E}">
        <p14:creationId xmlns:p14="http://schemas.microsoft.com/office/powerpoint/2010/main" val="42032459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12335"/>
          </a:xfrm>
        </p:spPr>
        <p:txBody>
          <a:bodyPr>
            <a:normAutofit/>
          </a:bodyPr>
          <a:lstStyle/>
          <a:p>
            <a:r>
              <a:rPr lang="en-US" dirty="0" smtClean="0"/>
              <a:t>Web app integration with local and remote POST services</a:t>
            </a:r>
          </a:p>
          <a:p>
            <a:pPr lvl="1"/>
            <a:r>
              <a:rPr lang="en-US" dirty="0" smtClean="0"/>
              <a:t>GET, PUT, POST, DELETE by URL</a:t>
            </a:r>
          </a:p>
          <a:p>
            <a:pPr lvl="1"/>
            <a:r>
              <a:rPr lang="en-US" dirty="0" smtClean="0"/>
              <a:t>Image repository example:</a:t>
            </a:r>
          </a:p>
          <a:p>
            <a:pPr marL="914400" lvl="2" indent="0">
              <a:buNone/>
            </a:pPr>
            <a:r>
              <a:rPr lang="en-US" dirty="0" err="1" smtClean="0"/>
              <a:t>PostService.resolve</a:t>
            </a:r>
            <a:r>
              <a:rPr lang="en-US" dirty="0" smtClean="0"/>
              <a:t>(“http://stocks.com/</a:t>
            </a:r>
            <a:r>
              <a:rPr lang="en-US" dirty="0" err="1" smtClean="0"/>
              <a:t>api?ticker</a:t>
            </a:r>
            <a:r>
              <a:rPr lang="en-US" dirty="0" smtClean="0"/>
              <a:t>=</a:t>
            </a:r>
            <a:r>
              <a:rPr lang="en-US" dirty="0" err="1" smtClean="0"/>
              <a:t>msft</a:t>
            </a:r>
            <a:r>
              <a:rPr lang="en-US" dirty="0" smtClean="0"/>
              <a:t>”).subscribe((JSON </a:t>
            </a:r>
            <a:r>
              <a:rPr lang="en-US" dirty="0" err="1" smtClean="0"/>
              <a:t>priceJson</a:t>
            </a:r>
            <a:r>
              <a:rPr lang="en-US" dirty="0" smtClean="0"/>
              <a:t>) </a:t>
            </a:r>
            <a:r>
              <a:rPr lang="en-US" dirty="0"/>
              <a:t>-&gt; </a:t>
            </a:r>
            <a:r>
              <a:rPr lang="en-US" dirty="0" smtClean="0"/>
              <a:t>{</a:t>
            </a:r>
          </a:p>
          <a:p>
            <a:pPr marL="914400" lvl="2" indent="0">
              <a:buNone/>
            </a:pPr>
            <a:r>
              <a:rPr lang="en-US" dirty="0"/>
              <a:t>	</a:t>
            </a:r>
            <a:r>
              <a:rPr lang="en-US" dirty="0" smtClean="0"/>
              <a:t>…</a:t>
            </a:r>
          </a:p>
          <a:p>
            <a:pPr marL="914400" lvl="2" indent="0">
              <a:buNone/>
            </a:pPr>
            <a:r>
              <a:rPr lang="en-U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1000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github.com/paulirotta/cascade</a:t>
            </a:r>
            <a:endParaRPr lang="en-US" dirty="0" smtClean="0"/>
          </a:p>
          <a:p>
            <a:r>
              <a:rPr lang="en-US" dirty="0" smtClean="0"/>
              <a:t>“No future but what we make” –John Connor, Terminator</a:t>
            </a:r>
          </a:p>
          <a:p>
            <a:r>
              <a:rPr lang="en-US" dirty="0" smtClean="0"/>
              <a:t>“Men have become the tools of their tools” –Henry David Thoreau</a:t>
            </a:r>
          </a:p>
          <a:p>
            <a:r>
              <a:rPr lang="en-US" dirty="0" smtClean="0"/>
              <a:t>“</a:t>
            </a:r>
            <a:r>
              <a:rPr lang="en-IE" dirty="0"/>
              <a:t>An apprentice carpenter may want only a hammer and saw, but a master craftsman employs many precision tools.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769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 be common, follow the herd..</a:t>
            </a:r>
            <a:endParaRPr lang="en-US" dirty="0"/>
          </a:p>
        </p:txBody>
      </p:sp>
      <p:pic>
        <p:nvPicPr>
          <p:cNvPr id="1026" name="Picture 2" descr="http://a3.ec-images.myspacecdn.com/images02/27/946364288c6c4df2ab0a577dc33271c3/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495" y="1467612"/>
            <a:ext cx="5989193" cy="529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4986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287"/>
            <a:ext cx="12192000" cy="73690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Developers take their tools into battle..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1016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..and the result are predictable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100" y="1843088"/>
            <a:ext cx="3561162" cy="476091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Developers go into battle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43000" y="669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..with predicable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0581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gizzardstone.com/wp-content/uploads/2011/12/toilet-snorkel-tai-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794" y="194310"/>
            <a:ext cx="8708935" cy="65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617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farm2.staticflickr.com/1392/1180179485_fc385d11b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53990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9458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damninteresting.com/wp-content/uploads/2006/01/supercharged_toil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210" y="-3567"/>
            <a:ext cx="5566409" cy="686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494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deniseleeyohn.com/wp-content/uploads/2011/10/thinker_on_toil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134" y="198437"/>
            <a:ext cx="5719446" cy="64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5760" y="4211681"/>
            <a:ext cx="437158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</a:rPr>
              <a:t>C# Android?</a:t>
            </a:r>
          </a:p>
          <a:p>
            <a:r>
              <a:rPr lang="en-US" sz="4000" dirty="0" smtClean="0">
                <a:solidFill>
                  <a:srgbClr val="00B050"/>
                </a:solidFill>
              </a:rPr>
              <a:t>JS Android?</a:t>
            </a:r>
          </a:p>
          <a:p>
            <a:r>
              <a:rPr lang="en-US" sz="4000" dirty="0" err="1" smtClean="0">
                <a:solidFill>
                  <a:srgbClr val="00B050"/>
                </a:solidFill>
              </a:rPr>
              <a:t>TypeScript</a:t>
            </a:r>
            <a:r>
              <a:rPr lang="en-US" sz="4000" dirty="0" smtClean="0">
                <a:solidFill>
                  <a:srgbClr val="00B050"/>
                </a:solidFill>
              </a:rPr>
              <a:t> Android?</a:t>
            </a:r>
          </a:p>
          <a:p>
            <a:r>
              <a:rPr lang="en-US" sz="4000" dirty="0" smtClean="0">
                <a:solidFill>
                  <a:srgbClr val="00B050"/>
                </a:solidFill>
              </a:rPr>
              <a:t>C? D? F#?</a:t>
            </a:r>
            <a:endParaRPr lang="en-US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93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deniseleeyohn.com/wp-content/uploads/2011/10/thinker_on_toil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134" y="198437"/>
            <a:ext cx="5719446" cy="64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067229" y="1022711"/>
            <a:ext cx="12218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</a:rPr>
              <a:t>Java!</a:t>
            </a:r>
            <a:endParaRPr lang="en-US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77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deniseleeyohn.com/wp-content/uploads/2011/10/thinker_on_toil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134" y="198437"/>
            <a:ext cx="5719446" cy="64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067229" y="1022711"/>
            <a:ext cx="12218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B050"/>
                </a:solidFill>
              </a:rPr>
              <a:t>Java!</a:t>
            </a:r>
          </a:p>
          <a:p>
            <a:r>
              <a:rPr lang="en-US" sz="4000" dirty="0" smtClean="0">
                <a:solidFill>
                  <a:srgbClr val="00B050"/>
                </a:solidFill>
              </a:rPr>
              <a:t>RX?</a:t>
            </a:r>
            <a:endParaRPr lang="en-US" sz="4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94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3998</TotalTime>
  <Words>1811</Words>
  <Application>Microsoft Office PowerPoint</Application>
  <PresentationFormat>Widescreen</PresentationFormat>
  <Paragraphs>463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Psychology: To increase developer performance..</vt:lpstr>
      <vt:lpstr>Performance Information Logistics: To increase runtime performance..</vt:lpstr>
      <vt:lpstr>PowerPoint Presentation</vt:lpstr>
      <vt:lpstr>PowerPoint Presentation</vt:lpstr>
      <vt:lpstr>Kit 1</vt:lpstr>
      <vt:lpstr>What you really want: zero config  Kit 3 “works like a train toilet”</vt:lpstr>
      <vt:lpstr>Cargo Cult Development</vt:lpstr>
      <vt:lpstr>.. or Cargo Cult Development</vt:lpstr>
      <vt:lpstr>.. or Cargo Cult Development</vt:lpstr>
      <vt:lpstr>“You cannot make a man by standing a sheep on its hind legs. But by standing a flock of sheep in that position you can make a crowd of men.”</vt:lpstr>
      <vt:lpstr>“You cannot make a man by standing a sheep on its hind legs. But by standing a flock of sheep in that position you can make a crowd of men.”</vt:lpstr>
      <vt:lpstr>PowerPoint Presentation</vt:lpstr>
      <vt:lpstr>Reactive Cascade</vt:lpstr>
      <vt:lpstr>The driver: Great UX</vt:lpstr>
      <vt:lpstr>The driver: Great UX</vt:lpstr>
      <vt:lpstr>The driver: Great UX</vt:lpstr>
      <vt:lpstr>The driver: Great UX</vt:lpstr>
      <vt:lpstr>The driver: Great UX</vt:lpstr>
      <vt:lpstr>Great UX?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Great Developer Experience (DX)</vt:lpstr>
      <vt:lpstr>Cascade is Functional and Reactive </vt:lpstr>
      <vt:lpstr>Functional Example </vt:lpstr>
      <vt:lpstr>Functional Example </vt:lpstr>
      <vt:lpstr>Functional Example </vt:lpstr>
      <vt:lpstr>Reactive Concurrent Example </vt:lpstr>
      <vt:lpstr>Reactive Concurrent Example </vt:lpstr>
      <vt:lpstr>Two Classic Threading Approaches</vt:lpstr>
      <vt:lpstr>Why not use Futures with One Thread?</vt:lpstr>
      <vt:lpstr>Future vs AltFuture</vt:lpstr>
      <vt:lpstr>Tuned Thread Pools -&gt; Heat Up The Phone</vt:lpstr>
      <vt:lpstr>How do we make concurrent easy?</vt:lpstr>
      <vt:lpstr>Which workload do mobile apps have?</vt:lpstr>
      <vt:lpstr>Network Contention Trade-offs and UX</vt:lpstr>
      <vt:lpstr>Why do you care that it is mostly spikes?</vt:lpstr>
      <vt:lpstr>How many threads should you light up?</vt:lpstr>
      <vt:lpstr>Iterate, RX, Cascade </vt:lpstr>
      <vt:lpstr>Iterate, RX, Cascade </vt:lpstr>
      <vt:lpstr>PowerPoint Presentation</vt:lpstr>
      <vt:lpstr>PowerPoint Presentation</vt:lpstr>
      <vt:lpstr>PowerPoint Presentation</vt:lpstr>
      <vt:lpstr>What Next?</vt:lpstr>
      <vt:lpstr>What Next?</vt:lpstr>
      <vt:lpstr>What Next?</vt:lpstr>
      <vt:lpstr>What Next?</vt:lpstr>
      <vt:lpstr>Github</vt:lpstr>
      <vt:lpstr>Or be common, follow the herd..</vt:lpstr>
      <vt:lpstr>Developers take their tools into battle..</vt:lpstr>
      <vt:lpstr>..and the result are predictable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Reactive Cascade</dc:title>
  <dc:creator>Paul Houghton</dc:creator>
  <cp:lastModifiedBy>Paul Houghton</cp:lastModifiedBy>
  <cp:revision>94</cp:revision>
  <dcterms:created xsi:type="dcterms:W3CDTF">2015-03-03T09:10:57Z</dcterms:created>
  <dcterms:modified xsi:type="dcterms:W3CDTF">2015-04-21T09:12:39Z</dcterms:modified>
</cp:coreProperties>
</file>